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2"/>
  </p:notesMasterIdLst>
  <p:sldIdLst>
    <p:sldId id="1095" r:id="rId5"/>
    <p:sldId id="1097" r:id="rId6"/>
    <p:sldId id="257" r:id="rId7"/>
    <p:sldId id="258" r:id="rId8"/>
    <p:sldId id="259" r:id="rId9"/>
    <p:sldId id="260" r:id="rId10"/>
    <p:sldId id="261" r:id="rId11"/>
    <p:sldId id="263" r:id="rId12"/>
    <p:sldId id="264" r:id="rId13"/>
    <p:sldId id="262"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1091" r:id="rId30"/>
    <p:sldId id="10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01" d="100"/>
          <a:sy n="101"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C5003-3B4F-4A86-9133-B8D2E6DF301C}"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BAD6-F928-48D4-92DF-9ED7CBABFFA0}" type="slidenum">
              <a:rPr lang="en-GB" smtClean="0"/>
              <a:t>‹#›</a:t>
            </a:fld>
            <a:endParaRPr lang="en-GB"/>
          </a:p>
        </p:txBody>
      </p:sp>
    </p:spTree>
    <p:extLst>
      <p:ext uri="{BB962C8B-B14F-4D97-AF65-F5344CB8AC3E}">
        <p14:creationId xmlns:p14="http://schemas.microsoft.com/office/powerpoint/2010/main" val="201903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C35B-DBD4-D178-6335-95B9439E7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5F3DD-4CEC-F7AA-CDFD-E02FBD74855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5476CDA-254B-6CC2-BEB0-C9A2D78FFA2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3EA654E-87C2-493D-8697-F549E0CB46DA}"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25768e3cf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25768e3cf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25768e3cf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25768e3cf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5768e3cf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25768e3cf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5baeedc4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5baeedc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25768e3cfe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25768e3cf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25768e3cf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25768e3cf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5baeedc4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25baeedc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CBC1-F2EC-123C-CFF5-DE3893C9CE9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E959D9AA-49AF-BC14-5A26-A6DDE8F0774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E5AD4C55-AA8B-CCD3-444A-792B04CAD56D}"/>
              </a:ext>
            </a:extLst>
          </p:cNvPr>
          <p:cNvSpPr txBox="1">
            <a:spLocks noGrp="1"/>
          </p:cNvSpPr>
          <p:nvPr>
            <p:ph type="dt" sz="half" idx="7"/>
          </p:nvPr>
        </p:nvSpPr>
        <p:spPr/>
        <p:txBody>
          <a:bodyPr/>
          <a:lstStyle>
            <a:lvl1pPr>
              <a:defRPr/>
            </a:lvl1pPr>
          </a:lstStyle>
          <a:p>
            <a:pPr lvl="0"/>
            <a:fld id="{15EE6C11-5790-45A3-BB35-B20BC0B2F69A}" type="datetime1">
              <a:rPr lang="en-GB"/>
              <a:pPr lvl="0"/>
              <a:t>22/01/2025</a:t>
            </a:fld>
            <a:endParaRPr lang="en-GB"/>
          </a:p>
        </p:txBody>
      </p:sp>
      <p:sp>
        <p:nvSpPr>
          <p:cNvPr id="5" name="Footer Placeholder 4">
            <a:extLst>
              <a:ext uri="{FF2B5EF4-FFF2-40B4-BE49-F238E27FC236}">
                <a16:creationId xmlns:a16="http://schemas.microsoft.com/office/drawing/2014/main" id="{2E281044-C19C-84ED-CF89-C398EAE6E7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AB3F60B-633C-2E51-FECF-3C0F3AC3ECC0}"/>
              </a:ext>
            </a:extLst>
          </p:cNvPr>
          <p:cNvSpPr txBox="1">
            <a:spLocks noGrp="1"/>
          </p:cNvSpPr>
          <p:nvPr>
            <p:ph type="sldNum" sz="quarter" idx="8"/>
          </p:nvPr>
        </p:nvSpPr>
        <p:spPr/>
        <p:txBody>
          <a:bodyPr/>
          <a:lstStyle>
            <a:lvl1pPr>
              <a:defRPr/>
            </a:lvl1pPr>
          </a:lstStyle>
          <a:p>
            <a:pPr lvl="0"/>
            <a:fld id="{2CF0DB9C-5962-4F9C-9139-DF1967B8CBDF}" type="slidenum">
              <a:t>‹#›</a:t>
            </a:fld>
            <a:endParaRPr lang="en-GB"/>
          </a:p>
        </p:txBody>
      </p:sp>
    </p:spTree>
    <p:extLst>
      <p:ext uri="{BB962C8B-B14F-4D97-AF65-F5344CB8AC3E}">
        <p14:creationId xmlns:p14="http://schemas.microsoft.com/office/powerpoint/2010/main" val="174641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D3BE-D5A5-7D29-963B-5B329093787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CDFFF8A-9012-493C-2EBF-B2149B47D69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411C2-8AD7-A628-DEC2-9BFFE4B9AA67}"/>
              </a:ext>
            </a:extLst>
          </p:cNvPr>
          <p:cNvSpPr txBox="1">
            <a:spLocks noGrp="1"/>
          </p:cNvSpPr>
          <p:nvPr>
            <p:ph type="dt" sz="half" idx="7"/>
          </p:nvPr>
        </p:nvSpPr>
        <p:spPr/>
        <p:txBody>
          <a:bodyPr/>
          <a:lstStyle>
            <a:lvl1pPr>
              <a:defRPr/>
            </a:lvl1pPr>
          </a:lstStyle>
          <a:p>
            <a:pPr lvl="0"/>
            <a:fld id="{032B6FAE-D48B-463A-AD7B-53DF1D9DA36A}" type="datetime1">
              <a:rPr lang="en-GB"/>
              <a:pPr lvl="0"/>
              <a:t>22/01/2025</a:t>
            </a:fld>
            <a:endParaRPr lang="en-GB"/>
          </a:p>
        </p:txBody>
      </p:sp>
      <p:sp>
        <p:nvSpPr>
          <p:cNvPr id="5" name="Footer Placeholder 4">
            <a:extLst>
              <a:ext uri="{FF2B5EF4-FFF2-40B4-BE49-F238E27FC236}">
                <a16:creationId xmlns:a16="http://schemas.microsoft.com/office/drawing/2014/main" id="{256E654A-1BA7-2C9C-DE60-08F9D987109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47CE4ED-F5CF-220D-9C11-CC5E400B6300}"/>
              </a:ext>
            </a:extLst>
          </p:cNvPr>
          <p:cNvSpPr txBox="1">
            <a:spLocks noGrp="1"/>
          </p:cNvSpPr>
          <p:nvPr>
            <p:ph type="sldNum" sz="quarter" idx="8"/>
          </p:nvPr>
        </p:nvSpPr>
        <p:spPr/>
        <p:txBody>
          <a:bodyPr/>
          <a:lstStyle>
            <a:lvl1pPr>
              <a:defRPr/>
            </a:lvl1pPr>
          </a:lstStyle>
          <a:p>
            <a:pPr lvl="0"/>
            <a:fld id="{8565A2F3-8C6F-4B9C-8894-90BE04864150}" type="slidenum">
              <a:t>‹#›</a:t>
            </a:fld>
            <a:endParaRPr lang="en-GB"/>
          </a:p>
        </p:txBody>
      </p:sp>
    </p:spTree>
    <p:extLst>
      <p:ext uri="{BB962C8B-B14F-4D97-AF65-F5344CB8AC3E}">
        <p14:creationId xmlns:p14="http://schemas.microsoft.com/office/powerpoint/2010/main" val="382928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3467B-3285-9530-F642-9EF58FA837DB}"/>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D4EC173-B755-68C7-DF14-AB2001543F7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C5BD9-8DA5-2774-37A5-301C1C7D4C2E}"/>
              </a:ext>
            </a:extLst>
          </p:cNvPr>
          <p:cNvSpPr txBox="1">
            <a:spLocks noGrp="1"/>
          </p:cNvSpPr>
          <p:nvPr>
            <p:ph type="dt" sz="half" idx="7"/>
          </p:nvPr>
        </p:nvSpPr>
        <p:spPr/>
        <p:txBody>
          <a:bodyPr/>
          <a:lstStyle>
            <a:lvl1pPr>
              <a:defRPr/>
            </a:lvl1pPr>
          </a:lstStyle>
          <a:p>
            <a:pPr lvl="0"/>
            <a:fld id="{A850198F-80FA-4B5F-B950-79FBDD615B6E}" type="datetime1">
              <a:rPr lang="en-GB"/>
              <a:pPr lvl="0"/>
              <a:t>22/01/2025</a:t>
            </a:fld>
            <a:endParaRPr lang="en-GB"/>
          </a:p>
        </p:txBody>
      </p:sp>
      <p:sp>
        <p:nvSpPr>
          <p:cNvPr id="5" name="Footer Placeholder 4">
            <a:extLst>
              <a:ext uri="{FF2B5EF4-FFF2-40B4-BE49-F238E27FC236}">
                <a16:creationId xmlns:a16="http://schemas.microsoft.com/office/drawing/2014/main" id="{CBBCECF3-5AE1-F60B-6BCC-6CEDD332F21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3CA7028-5A9E-8AE3-AF8F-FA741A3EC1B5}"/>
              </a:ext>
            </a:extLst>
          </p:cNvPr>
          <p:cNvSpPr txBox="1">
            <a:spLocks noGrp="1"/>
          </p:cNvSpPr>
          <p:nvPr>
            <p:ph type="sldNum" sz="quarter" idx="8"/>
          </p:nvPr>
        </p:nvSpPr>
        <p:spPr/>
        <p:txBody>
          <a:bodyPr/>
          <a:lstStyle>
            <a:lvl1pPr>
              <a:defRPr/>
            </a:lvl1pPr>
          </a:lstStyle>
          <a:p>
            <a:pPr lvl="0"/>
            <a:fld id="{40B99E79-9968-4585-B3C2-1D4C5EF81D69}" type="slidenum">
              <a:t>‹#›</a:t>
            </a:fld>
            <a:endParaRPr lang="en-GB"/>
          </a:p>
        </p:txBody>
      </p:sp>
    </p:spTree>
    <p:extLst>
      <p:ext uri="{BB962C8B-B14F-4D97-AF65-F5344CB8AC3E}">
        <p14:creationId xmlns:p14="http://schemas.microsoft.com/office/powerpoint/2010/main" val="197934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93BD88-7B04-A68F-10ED-215BB8B8E368}"/>
              </a:ext>
            </a:extLst>
          </p:cNvPr>
          <p:cNvSpPr>
            <a:spLocks noGrp="1"/>
          </p:cNvSpPr>
          <p:nvPr>
            <p:ph type="dt" sz="half" idx="10"/>
          </p:nvPr>
        </p:nvSpPr>
        <p:spPr/>
        <p:txBody>
          <a:bodyPr/>
          <a:lstStyle>
            <a:lvl1pPr>
              <a:defRPr/>
            </a:lvl1pPr>
          </a:lstStyle>
          <a:p>
            <a:pPr>
              <a:defRPr/>
            </a:pPr>
            <a:fld id="{2DA0F32D-BBBC-4010-895C-4FF23CF5E578}" type="datetimeFigureOut">
              <a:rPr lang="en-GB"/>
              <a:pPr>
                <a:defRPr/>
              </a:pPr>
              <a:t>22/01/2025</a:t>
            </a:fld>
            <a:endParaRPr lang="en-GB"/>
          </a:p>
        </p:txBody>
      </p:sp>
      <p:sp>
        <p:nvSpPr>
          <p:cNvPr id="5" name="Footer Placeholder 4">
            <a:extLst>
              <a:ext uri="{FF2B5EF4-FFF2-40B4-BE49-F238E27FC236}">
                <a16:creationId xmlns:a16="http://schemas.microsoft.com/office/drawing/2014/main" id="{183314F3-406E-BA33-18BC-DE4B1F9907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0990D2-452C-4ECB-A9E5-AC13F581FE4B}"/>
              </a:ext>
            </a:extLst>
          </p:cNvPr>
          <p:cNvSpPr>
            <a:spLocks noGrp="1"/>
          </p:cNvSpPr>
          <p:nvPr>
            <p:ph type="sldNum" sz="quarter" idx="12"/>
          </p:nvPr>
        </p:nvSpPr>
        <p:spPr/>
        <p:txBody>
          <a:bodyPr/>
          <a:lstStyle>
            <a:lvl1pPr>
              <a:defRPr/>
            </a:lvl1pPr>
          </a:lstStyle>
          <a:p>
            <a:fld id="{DD5DD3F4-C46D-442F-854C-062FA1F3F5B2}" type="slidenum">
              <a:rPr lang="en-GB" altLang="en-US"/>
              <a:pPr/>
              <a:t>‹#›</a:t>
            </a:fld>
            <a:endParaRPr lang="en-GB" altLang="en-US"/>
          </a:p>
        </p:txBody>
      </p:sp>
    </p:spTree>
    <p:extLst>
      <p:ext uri="{BB962C8B-B14F-4D97-AF65-F5344CB8AC3E}">
        <p14:creationId xmlns:p14="http://schemas.microsoft.com/office/powerpoint/2010/main" val="96464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331987-7D66-6DE8-6768-E82E858D0ED8}"/>
              </a:ext>
            </a:extLst>
          </p:cNvPr>
          <p:cNvSpPr>
            <a:spLocks noGrp="1"/>
          </p:cNvSpPr>
          <p:nvPr>
            <p:ph type="dt" sz="half" idx="10"/>
          </p:nvPr>
        </p:nvSpPr>
        <p:spPr/>
        <p:txBody>
          <a:bodyPr/>
          <a:lstStyle>
            <a:lvl1pPr>
              <a:defRPr/>
            </a:lvl1pPr>
          </a:lstStyle>
          <a:p>
            <a:pPr>
              <a:defRPr/>
            </a:pPr>
            <a:fld id="{37039AB6-7050-4494-8493-40FA61EEB837}" type="datetimeFigureOut">
              <a:rPr lang="en-GB"/>
              <a:pPr>
                <a:defRPr/>
              </a:pPr>
              <a:t>22/01/2025</a:t>
            </a:fld>
            <a:endParaRPr lang="en-GB"/>
          </a:p>
        </p:txBody>
      </p:sp>
      <p:sp>
        <p:nvSpPr>
          <p:cNvPr id="5" name="Footer Placeholder 4">
            <a:extLst>
              <a:ext uri="{FF2B5EF4-FFF2-40B4-BE49-F238E27FC236}">
                <a16:creationId xmlns:a16="http://schemas.microsoft.com/office/drawing/2014/main" id="{46D26947-A067-3EDE-8216-1C45DDE18D1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E1827CF-75A3-4281-4DE3-0ACD0565A048}"/>
              </a:ext>
            </a:extLst>
          </p:cNvPr>
          <p:cNvSpPr>
            <a:spLocks noGrp="1"/>
          </p:cNvSpPr>
          <p:nvPr>
            <p:ph type="sldNum" sz="quarter" idx="12"/>
          </p:nvPr>
        </p:nvSpPr>
        <p:spPr/>
        <p:txBody>
          <a:bodyPr/>
          <a:lstStyle>
            <a:lvl1pPr>
              <a:defRPr/>
            </a:lvl1pPr>
          </a:lstStyle>
          <a:p>
            <a:fld id="{230A0EDF-9BED-431A-A557-41F81A420A99}" type="slidenum">
              <a:rPr lang="en-GB" altLang="en-US"/>
              <a:pPr/>
              <a:t>‹#›</a:t>
            </a:fld>
            <a:endParaRPr lang="en-GB" altLang="en-US"/>
          </a:p>
        </p:txBody>
      </p:sp>
    </p:spTree>
    <p:extLst>
      <p:ext uri="{BB962C8B-B14F-4D97-AF65-F5344CB8AC3E}">
        <p14:creationId xmlns:p14="http://schemas.microsoft.com/office/powerpoint/2010/main" val="419497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31C44-7917-CD0D-707B-6D7FEEE94C7B}"/>
              </a:ext>
            </a:extLst>
          </p:cNvPr>
          <p:cNvSpPr>
            <a:spLocks noGrp="1"/>
          </p:cNvSpPr>
          <p:nvPr>
            <p:ph type="dt" sz="half" idx="10"/>
          </p:nvPr>
        </p:nvSpPr>
        <p:spPr/>
        <p:txBody>
          <a:bodyPr/>
          <a:lstStyle>
            <a:lvl1pPr>
              <a:defRPr/>
            </a:lvl1pPr>
          </a:lstStyle>
          <a:p>
            <a:pPr>
              <a:defRPr/>
            </a:pPr>
            <a:fld id="{A5659FDF-0F3C-42F4-9124-182E6B4EB2BF}" type="datetimeFigureOut">
              <a:rPr lang="en-GB"/>
              <a:pPr>
                <a:defRPr/>
              </a:pPr>
              <a:t>22/01/2025</a:t>
            </a:fld>
            <a:endParaRPr lang="en-GB"/>
          </a:p>
        </p:txBody>
      </p:sp>
      <p:sp>
        <p:nvSpPr>
          <p:cNvPr id="5" name="Footer Placeholder 4">
            <a:extLst>
              <a:ext uri="{FF2B5EF4-FFF2-40B4-BE49-F238E27FC236}">
                <a16:creationId xmlns:a16="http://schemas.microsoft.com/office/drawing/2014/main" id="{47BC1108-6A52-336E-449B-05C32547A2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EFE18B5-56EE-A325-FCEB-38F1AD585B94}"/>
              </a:ext>
            </a:extLst>
          </p:cNvPr>
          <p:cNvSpPr>
            <a:spLocks noGrp="1"/>
          </p:cNvSpPr>
          <p:nvPr>
            <p:ph type="sldNum" sz="quarter" idx="12"/>
          </p:nvPr>
        </p:nvSpPr>
        <p:spPr/>
        <p:txBody>
          <a:bodyPr/>
          <a:lstStyle>
            <a:lvl1pPr>
              <a:defRPr/>
            </a:lvl1pPr>
          </a:lstStyle>
          <a:p>
            <a:fld id="{8EDBF4E8-7F64-474E-A7B4-9980309DAEE3}" type="slidenum">
              <a:rPr lang="en-GB" altLang="en-US"/>
              <a:pPr/>
              <a:t>‹#›</a:t>
            </a:fld>
            <a:endParaRPr lang="en-GB" altLang="en-US"/>
          </a:p>
        </p:txBody>
      </p:sp>
    </p:spTree>
    <p:extLst>
      <p:ext uri="{BB962C8B-B14F-4D97-AF65-F5344CB8AC3E}">
        <p14:creationId xmlns:p14="http://schemas.microsoft.com/office/powerpoint/2010/main" val="140476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35EB447-0DCC-1CBD-B7C7-54E756936E2A}"/>
              </a:ext>
            </a:extLst>
          </p:cNvPr>
          <p:cNvSpPr>
            <a:spLocks noGrp="1"/>
          </p:cNvSpPr>
          <p:nvPr>
            <p:ph type="dt" sz="half" idx="10"/>
          </p:nvPr>
        </p:nvSpPr>
        <p:spPr/>
        <p:txBody>
          <a:bodyPr/>
          <a:lstStyle>
            <a:lvl1pPr>
              <a:defRPr/>
            </a:lvl1pPr>
          </a:lstStyle>
          <a:p>
            <a:pPr>
              <a:defRPr/>
            </a:pPr>
            <a:fld id="{D861BBAA-66AA-47D7-AC25-AB3D091EF6B0}" type="datetimeFigureOut">
              <a:rPr lang="en-GB"/>
              <a:pPr>
                <a:defRPr/>
              </a:pPr>
              <a:t>22/01/2025</a:t>
            </a:fld>
            <a:endParaRPr lang="en-GB"/>
          </a:p>
        </p:txBody>
      </p:sp>
      <p:sp>
        <p:nvSpPr>
          <p:cNvPr id="6" name="Footer Placeholder 4">
            <a:extLst>
              <a:ext uri="{FF2B5EF4-FFF2-40B4-BE49-F238E27FC236}">
                <a16:creationId xmlns:a16="http://schemas.microsoft.com/office/drawing/2014/main" id="{5DE227B5-07BC-9324-46FE-95BA4A1067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E1169DF-AD1F-416D-2656-19F4C0CB27C4}"/>
              </a:ext>
            </a:extLst>
          </p:cNvPr>
          <p:cNvSpPr>
            <a:spLocks noGrp="1"/>
          </p:cNvSpPr>
          <p:nvPr>
            <p:ph type="sldNum" sz="quarter" idx="12"/>
          </p:nvPr>
        </p:nvSpPr>
        <p:spPr/>
        <p:txBody>
          <a:bodyPr/>
          <a:lstStyle>
            <a:lvl1pPr>
              <a:defRPr/>
            </a:lvl1pPr>
          </a:lstStyle>
          <a:p>
            <a:fld id="{2C951FB0-6C8A-46E2-B638-256AFD3CDA70}" type="slidenum">
              <a:rPr lang="en-GB" altLang="en-US"/>
              <a:pPr/>
              <a:t>‹#›</a:t>
            </a:fld>
            <a:endParaRPr lang="en-GB" altLang="en-US"/>
          </a:p>
        </p:txBody>
      </p:sp>
    </p:spTree>
    <p:extLst>
      <p:ext uri="{BB962C8B-B14F-4D97-AF65-F5344CB8AC3E}">
        <p14:creationId xmlns:p14="http://schemas.microsoft.com/office/powerpoint/2010/main" val="8415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07F8BB8-6050-6810-5E45-D5F3C8BB742E}"/>
              </a:ext>
            </a:extLst>
          </p:cNvPr>
          <p:cNvSpPr>
            <a:spLocks noGrp="1"/>
          </p:cNvSpPr>
          <p:nvPr>
            <p:ph type="dt" sz="half" idx="10"/>
          </p:nvPr>
        </p:nvSpPr>
        <p:spPr/>
        <p:txBody>
          <a:bodyPr/>
          <a:lstStyle>
            <a:lvl1pPr>
              <a:defRPr/>
            </a:lvl1pPr>
          </a:lstStyle>
          <a:p>
            <a:pPr>
              <a:defRPr/>
            </a:pPr>
            <a:fld id="{7820C59E-36CE-4B22-B3C1-0029290F9D2F}" type="datetimeFigureOut">
              <a:rPr lang="en-GB"/>
              <a:pPr>
                <a:defRPr/>
              </a:pPr>
              <a:t>22/01/2025</a:t>
            </a:fld>
            <a:endParaRPr lang="en-GB"/>
          </a:p>
        </p:txBody>
      </p:sp>
      <p:sp>
        <p:nvSpPr>
          <p:cNvPr id="8" name="Footer Placeholder 4">
            <a:extLst>
              <a:ext uri="{FF2B5EF4-FFF2-40B4-BE49-F238E27FC236}">
                <a16:creationId xmlns:a16="http://schemas.microsoft.com/office/drawing/2014/main" id="{E66DC1BE-8FB6-2FA4-43B1-8D03C48348B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F4C7ADF-EEE2-3C45-11F6-481A2C473A74}"/>
              </a:ext>
            </a:extLst>
          </p:cNvPr>
          <p:cNvSpPr>
            <a:spLocks noGrp="1"/>
          </p:cNvSpPr>
          <p:nvPr>
            <p:ph type="sldNum" sz="quarter" idx="12"/>
          </p:nvPr>
        </p:nvSpPr>
        <p:spPr/>
        <p:txBody>
          <a:bodyPr/>
          <a:lstStyle>
            <a:lvl1pPr>
              <a:defRPr/>
            </a:lvl1pPr>
          </a:lstStyle>
          <a:p>
            <a:fld id="{426ADA46-A569-4ED5-B9DC-F9991A97DEAD}" type="slidenum">
              <a:rPr lang="en-GB" altLang="en-US"/>
              <a:pPr/>
              <a:t>‹#›</a:t>
            </a:fld>
            <a:endParaRPr lang="en-GB" altLang="en-US"/>
          </a:p>
        </p:txBody>
      </p:sp>
    </p:spTree>
    <p:extLst>
      <p:ext uri="{BB962C8B-B14F-4D97-AF65-F5344CB8AC3E}">
        <p14:creationId xmlns:p14="http://schemas.microsoft.com/office/powerpoint/2010/main" val="213435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09A021B-659A-465E-862E-4670D409F761}"/>
              </a:ext>
            </a:extLst>
          </p:cNvPr>
          <p:cNvSpPr>
            <a:spLocks noGrp="1"/>
          </p:cNvSpPr>
          <p:nvPr>
            <p:ph type="dt" sz="half" idx="10"/>
          </p:nvPr>
        </p:nvSpPr>
        <p:spPr/>
        <p:txBody>
          <a:bodyPr/>
          <a:lstStyle>
            <a:lvl1pPr>
              <a:defRPr/>
            </a:lvl1pPr>
          </a:lstStyle>
          <a:p>
            <a:pPr>
              <a:defRPr/>
            </a:pPr>
            <a:fld id="{BE8ED404-5686-44FA-A597-6F608E4E830D}" type="datetimeFigureOut">
              <a:rPr lang="en-GB"/>
              <a:pPr>
                <a:defRPr/>
              </a:pPr>
              <a:t>22/01/2025</a:t>
            </a:fld>
            <a:endParaRPr lang="en-GB"/>
          </a:p>
        </p:txBody>
      </p:sp>
      <p:sp>
        <p:nvSpPr>
          <p:cNvPr id="4" name="Footer Placeholder 4">
            <a:extLst>
              <a:ext uri="{FF2B5EF4-FFF2-40B4-BE49-F238E27FC236}">
                <a16:creationId xmlns:a16="http://schemas.microsoft.com/office/drawing/2014/main" id="{AFF176B7-D0F3-303B-E9B9-F8BC00533F6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4DDBCB9-F1CD-0A37-32F8-3295B73AFCBD}"/>
              </a:ext>
            </a:extLst>
          </p:cNvPr>
          <p:cNvSpPr>
            <a:spLocks noGrp="1"/>
          </p:cNvSpPr>
          <p:nvPr>
            <p:ph type="sldNum" sz="quarter" idx="12"/>
          </p:nvPr>
        </p:nvSpPr>
        <p:spPr/>
        <p:txBody>
          <a:bodyPr/>
          <a:lstStyle>
            <a:lvl1pPr>
              <a:defRPr/>
            </a:lvl1pPr>
          </a:lstStyle>
          <a:p>
            <a:fld id="{E04D64A2-A17C-4B08-92AB-0345B958F3D5}" type="slidenum">
              <a:rPr lang="en-GB" altLang="en-US"/>
              <a:pPr/>
              <a:t>‹#›</a:t>
            </a:fld>
            <a:endParaRPr lang="en-GB" altLang="en-US"/>
          </a:p>
        </p:txBody>
      </p:sp>
    </p:spTree>
    <p:extLst>
      <p:ext uri="{BB962C8B-B14F-4D97-AF65-F5344CB8AC3E}">
        <p14:creationId xmlns:p14="http://schemas.microsoft.com/office/powerpoint/2010/main" val="373117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4039AD-3CC8-B5AB-8645-737BBAB4F222}"/>
              </a:ext>
            </a:extLst>
          </p:cNvPr>
          <p:cNvSpPr>
            <a:spLocks noGrp="1"/>
          </p:cNvSpPr>
          <p:nvPr>
            <p:ph type="dt" sz="half" idx="10"/>
          </p:nvPr>
        </p:nvSpPr>
        <p:spPr/>
        <p:txBody>
          <a:bodyPr/>
          <a:lstStyle>
            <a:lvl1pPr>
              <a:defRPr/>
            </a:lvl1pPr>
          </a:lstStyle>
          <a:p>
            <a:pPr>
              <a:defRPr/>
            </a:pPr>
            <a:fld id="{9AB9F212-2CA6-4D44-81B8-DE5E48479CE0}" type="datetimeFigureOut">
              <a:rPr lang="en-GB"/>
              <a:pPr>
                <a:defRPr/>
              </a:pPr>
              <a:t>22/01/2025</a:t>
            </a:fld>
            <a:endParaRPr lang="en-GB"/>
          </a:p>
        </p:txBody>
      </p:sp>
      <p:sp>
        <p:nvSpPr>
          <p:cNvPr id="3" name="Footer Placeholder 4">
            <a:extLst>
              <a:ext uri="{FF2B5EF4-FFF2-40B4-BE49-F238E27FC236}">
                <a16:creationId xmlns:a16="http://schemas.microsoft.com/office/drawing/2014/main" id="{A55521EB-B4AA-B67C-B76E-CDF33FAFEDC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0CF7145-B545-B95F-03FD-6A3F2E59035D}"/>
              </a:ext>
            </a:extLst>
          </p:cNvPr>
          <p:cNvSpPr>
            <a:spLocks noGrp="1"/>
          </p:cNvSpPr>
          <p:nvPr>
            <p:ph type="sldNum" sz="quarter" idx="12"/>
          </p:nvPr>
        </p:nvSpPr>
        <p:spPr/>
        <p:txBody>
          <a:bodyPr/>
          <a:lstStyle>
            <a:lvl1pPr>
              <a:defRPr/>
            </a:lvl1pPr>
          </a:lstStyle>
          <a:p>
            <a:fld id="{A0A3B61F-6934-439F-A3A8-14069BFDD09D}" type="slidenum">
              <a:rPr lang="en-GB" altLang="en-US"/>
              <a:pPr/>
              <a:t>‹#›</a:t>
            </a:fld>
            <a:endParaRPr lang="en-GB" altLang="en-US"/>
          </a:p>
        </p:txBody>
      </p:sp>
    </p:spTree>
    <p:extLst>
      <p:ext uri="{BB962C8B-B14F-4D97-AF65-F5344CB8AC3E}">
        <p14:creationId xmlns:p14="http://schemas.microsoft.com/office/powerpoint/2010/main" val="78836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3DF12BC-1B1E-A689-BBD5-3DAF6B9DDAD4}"/>
              </a:ext>
            </a:extLst>
          </p:cNvPr>
          <p:cNvSpPr>
            <a:spLocks noGrp="1"/>
          </p:cNvSpPr>
          <p:nvPr>
            <p:ph type="dt" sz="half" idx="10"/>
          </p:nvPr>
        </p:nvSpPr>
        <p:spPr/>
        <p:txBody>
          <a:bodyPr/>
          <a:lstStyle>
            <a:lvl1pPr>
              <a:defRPr/>
            </a:lvl1pPr>
          </a:lstStyle>
          <a:p>
            <a:pPr>
              <a:defRPr/>
            </a:pPr>
            <a:fld id="{437042B1-986B-4088-ADFD-AE6EA9BBC40D}" type="datetimeFigureOut">
              <a:rPr lang="en-GB"/>
              <a:pPr>
                <a:defRPr/>
              </a:pPr>
              <a:t>22/01/2025</a:t>
            </a:fld>
            <a:endParaRPr lang="en-GB"/>
          </a:p>
        </p:txBody>
      </p:sp>
      <p:sp>
        <p:nvSpPr>
          <p:cNvPr id="6" name="Footer Placeholder 4">
            <a:extLst>
              <a:ext uri="{FF2B5EF4-FFF2-40B4-BE49-F238E27FC236}">
                <a16:creationId xmlns:a16="http://schemas.microsoft.com/office/drawing/2014/main" id="{02D6606F-42E4-30BE-3DA1-B1AA2E7F48D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C101A11-C0F7-FCD3-0153-E05789D13DA0}"/>
              </a:ext>
            </a:extLst>
          </p:cNvPr>
          <p:cNvSpPr>
            <a:spLocks noGrp="1"/>
          </p:cNvSpPr>
          <p:nvPr>
            <p:ph type="sldNum" sz="quarter" idx="12"/>
          </p:nvPr>
        </p:nvSpPr>
        <p:spPr/>
        <p:txBody>
          <a:bodyPr/>
          <a:lstStyle>
            <a:lvl1pPr>
              <a:defRPr/>
            </a:lvl1pPr>
          </a:lstStyle>
          <a:p>
            <a:fld id="{A6B98B04-C99D-46FB-933C-79C45F841ECE}" type="slidenum">
              <a:rPr lang="en-GB" altLang="en-US"/>
              <a:pPr/>
              <a:t>‹#›</a:t>
            </a:fld>
            <a:endParaRPr lang="en-GB" altLang="en-US"/>
          </a:p>
        </p:txBody>
      </p:sp>
    </p:spTree>
    <p:extLst>
      <p:ext uri="{BB962C8B-B14F-4D97-AF65-F5344CB8AC3E}">
        <p14:creationId xmlns:p14="http://schemas.microsoft.com/office/powerpoint/2010/main" val="300374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2BE0-2F4A-E8A4-8E14-604FD933EDA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09E3F41-0B87-0A55-C548-CDCBAB9C01B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CB36B3-73BF-1768-9BF9-BAD634CC51EB}"/>
              </a:ext>
            </a:extLst>
          </p:cNvPr>
          <p:cNvSpPr txBox="1">
            <a:spLocks noGrp="1"/>
          </p:cNvSpPr>
          <p:nvPr>
            <p:ph type="dt" sz="half" idx="7"/>
          </p:nvPr>
        </p:nvSpPr>
        <p:spPr/>
        <p:txBody>
          <a:bodyPr/>
          <a:lstStyle>
            <a:lvl1pPr>
              <a:defRPr/>
            </a:lvl1pPr>
          </a:lstStyle>
          <a:p>
            <a:pPr lvl="0"/>
            <a:fld id="{BEA91117-6B2F-41FD-A2FB-CC82E5A4AD98}" type="datetime1">
              <a:rPr lang="en-GB"/>
              <a:pPr lvl="0"/>
              <a:t>22/01/2025</a:t>
            </a:fld>
            <a:endParaRPr lang="en-GB"/>
          </a:p>
        </p:txBody>
      </p:sp>
      <p:sp>
        <p:nvSpPr>
          <p:cNvPr id="5" name="Footer Placeholder 4">
            <a:extLst>
              <a:ext uri="{FF2B5EF4-FFF2-40B4-BE49-F238E27FC236}">
                <a16:creationId xmlns:a16="http://schemas.microsoft.com/office/drawing/2014/main" id="{5C77149D-553E-A4CB-8CB2-EAC469C6953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D020DB5-54A7-EB75-692B-5A405C4A5A1A}"/>
              </a:ext>
            </a:extLst>
          </p:cNvPr>
          <p:cNvSpPr txBox="1">
            <a:spLocks noGrp="1"/>
          </p:cNvSpPr>
          <p:nvPr>
            <p:ph type="sldNum" sz="quarter" idx="8"/>
          </p:nvPr>
        </p:nvSpPr>
        <p:spPr/>
        <p:txBody>
          <a:bodyPr/>
          <a:lstStyle>
            <a:lvl1pPr>
              <a:defRPr/>
            </a:lvl1pPr>
          </a:lstStyle>
          <a:p>
            <a:pPr lvl="0"/>
            <a:fld id="{52CA0CC6-0EF3-497E-BD59-5F3A099AF56F}" type="slidenum">
              <a:t>‹#›</a:t>
            </a:fld>
            <a:endParaRPr lang="en-GB"/>
          </a:p>
        </p:txBody>
      </p:sp>
    </p:spTree>
    <p:extLst>
      <p:ext uri="{BB962C8B-B14F-4D97-AF65-F5344CB8AC3E}">
        <p14:creationId xmlns:p14="http://schemas.microsoft.com/office/powerpoint/2010/main" val="172902744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A307B-F55B-C935-3379-70CBA2FCA923}"/>
              </a:ext>
            </a:extLst>
          </p:cNvPr>
          <p:cNvSpPr>
            <a:spLocks noGrp="1"/>
          </p:cNvSpPr>
          <p:nvPr>
            <p:ph type="dt" sz="half" idx="10"/>
          </p:nvPr>
        </p:nvSpPr>
        <p:spPr/>
        <p:txBody>
          <a:bodyPr/>
          <a:lstStyle>
            <a:lvl1pPr>
              <a:defRPr/>
            </a:lvl1pPr>
          </a:lstStyle>
          <a:p>
            <a:pPr>
              <a:defRPr/>
            </a:pPr>
            <a:fld id="{10F933E6-88B7-4468-88A1-F83534214BF8}" type="datetimeFigureOut">
              <a:rPr lang="en-GB"/>
              <a:pPr>
                <a:defRPr/>
              </a:pPr>
              <a:t>22/01/2025</a:t>
            </a:fld>
            <a:endParaRPr lang="en-GB"/>
          </a:p>
        </p:txBody>
      </p:sp>
      <p:sp>
        <p:nvSpPr>
          <p:cNvPr id="6" name="Footer Placeholder 4">
            <a:extLst>
              <a:ext uri="{FF2B5EF4-FFF2-40B4-BE49-F238E27FC236}">
                <a16:creationId xmlns:a16="http://schemas.microsoft.com/office/drawing/2014/main" id="{AFBF65FE-C84E-60DF-2445-1F722FED462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8F60BE-4068-A3DB-7A21-2FED943882DF}"/>
              </a:ext>
            </a:extLst>
          </p:cNvPr>
          <p:cNvSpPr>
            <a:spLocks noGrp="1"/>
          </p:cNvSpPr>
          <p:nvPr>
            <p:ph type="sldNum" sz="quarter" idx="12"/>
          </p:nvPr>
        </p:nvSpPr>
        <p:spPr/>
        <p:txBody>
          <a:bodyPr/>
          <a:lstStyle>
            <a:lvl1pPr>
              <a:defRPr/>
            </a:lvl1pPr>
          </a:lstStyle>
          <a:p>
            <a:fld id="{F3368516-9954-46BF-8930-5FDE17ECE8CE}" type="slidenum">
              <a:rPr lang="en-GB" altLang="en-US"/>
              <a:pPr/>
              <a:t>‹#›</a:t>
            </a:fld>
            <a:endParaRPr lang="en-GB" altLang="en-US"/>
          </a:p>
        </p:txBody>
      </p:sp>
    </p:spTree>
    <p:extLst>
      <p:ext uri="{BB962C8B-B14F-4D97-AF65-F5344CB8AC3E}">
        <p14:creationId xmlns:p14="http://schemas.microsoft.com/office/powerpoint/2010/main" val="403703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EA5C8-2664-0911-C73D-AAA898BFB41A}"/>
              </a:ext>
            </a:extLst>
          </p:cNvPr>
          <p:cNvSpPr>
            <a:spLocks noGrp="1"/>
          </p:cNvSpPr>
          <p:nvPr>
            <p:ph type="dt" sz="half" idx="10"/>
          </p:nvPr>
        </p:nvSpPr>
        <p:spPr/>
        <p:txBody>
          <a:bodyPr/>
          <a:lstStyle>
            <a:lvl1pPr>
              <a:defRPr/>
            </a:lvl1pPr>
          </a:lstStyle>
          <a:p>
            <a:pPr>
              <a:defRPr/>
            </a:pPr>
            <a:fld id="{F0B2FCC0-C5EF-4606-B9F6-206F384CAD26}" type="datetimeFigureOut">
              <a:rPr lang="en-GB"/>
              <a:pPr>
                <a:defRPr/>
              </a:pPr>
              <a:t>22/01/2025</a:t>
            </a:fld>
            <a:endParaRPr lang="en-GB"/>
          </a:p>
        </p:txBody>
      </p:sp>
      <p:sp>
        <p:nvSpPr>
          <p:cNvPr id="5" name="Footer Placeholder 4">
            <a:extLst>
              <a:ext uri="{FF2B5EF4-FFF2-40B4-BE49-F238E27FC236}">
                <a16:creationId xmlns:a16="http://schemas.microsoft.com/office/drawing/2014/main" id="{FDD64D98-55CF-FCC2-8605-0894210A95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FEDC6D-F1FD-CF60-A46C-2EEE8B50CEB6}"/>
              </a:ext>
            </a:extLst>
          </p:cNvPr>
          <p:cNvSpPr>
            <a:spLocks noGrp="1"/>
          </p:cNvSpPr>
          <p:nvPr>
            <p:ph type="sldNum" sz="quarter" idx="12"/>
          </p:nvPr>
        </p:nvSpPr>
        <p:spPr/>
        <p:txBody>
          <a:bodyPr/>
          <a:lstStyle>
            <a:lvl1pPr>
              <a:defRPr/>
            </a:lvl1pPr>
          </a:lstStyle>
          <a:p>
            <a:fld id="{3D83EF25-773A-4DCC-961A-D19DA10067F3}" type="slidenum">
              <a:rPr lang="en-GB" altLang="en-US"/>
              <a:pPr/>
              <a:t>‹#›</a:t>
            </a:fld>
            <a:endParaRPr lang="en-GB" altLang="en-US"/>
          </a:p>
        </p:txBody>
      </p:sp>
    </p:spTree>
    <p:extLst>
      <p:ext uri="{BB962C8B-B14F-4D97-AF65-F5344CB8AC3E}">
        <p14:creationId xmlns:p14="http://schemas.microsoft.com/office/powerpoint/2010/main" val="350806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A87F4-8424-7EDD-7A21-7606DF6A3DB3}"/>
              </a:ext>
            </a:extLst>
          </p:cNvPr>
          <p:cNvSpPr>
            <a:spLocks noGrp="1"/>
          </p:cNvSpPr>
          <p:nvPr>
            <p:ph type="dt" sz="half" idx="10"/>
          </p:nvPr>
        </p:nvSpPr>
        <p:spPr/>
        <p:txBody>
          <a:bodyPr/>
          <a:lstStyle>
            <a:lvl1pPr>
              <a:defRPr/>
            </a:lvl1pPr>
          </a:lstStyle>
          <a:p>
            <a:pPr>
              <a:defRPr/>
            </a:pPr>
            <a:fld id="{D7ED8744-6F85-4876-A42E-064C7B44551A}" type="datetimeFigureOut">
              <a:rPr lang="en-GB"/>
              <a:pPr>
                <a:defRPr/>
              </a:pPr>
              <a:t>22/01/2025</a:t>
            </a:fld>
            <a:endParaRPr lang="en-GB"/>
          </a:p>
        </p:txBody>
      </p:sp>
      <p:sp>
        <p:nvSpPr>
          <p:cNvPr id="5" name="Footer Placeholder 4">
            <a:extLst>
              <a:ext uri="{FF2B5EF4-FFF2-40B4-BE49-F238E27FC236}">
                <a16:creationId xmlns:a16="http://schemas.microsoft.com/office/drawing/2014/main" id="{A79D6D90-33BE-764D-2705-77E2D01B3F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C59091-C720-0DAA-1E20-247EE65DF017}"/>
              </a:ext>
            </a:extLst>
          </p:cNvPr>
          <p:cNvSpPr>
            <a:spLocks noGrp="1"/>
          </p:cNvSpPr>
          <p:nvPr>
            <p:ph type="sldNum" sz="quarter" idx="12"/>
          </p:nvPr>
        </p:nvSpPr>
        <p:spPr/>
        <p:txBody>
          <a:bodyPr/>
          <a:lstStyle>
            <a:lvl1pPr>
              <a:defRPr/>
            </a:lvl1pPr>
          </a:lstStyle>
          <a:p>
            <a:fld id="{F279D769-19C9-4B7C-B097-A94F9C552E75}" type="slidenum">
              <a:rPr lang="en-GB" altLang="en-US"/>
              <a:pPr/>
              <a:t>‹#›</a:t>
            </a:fld>
            <a:endParaRPr lang="en-GB" altLang="en-US"/>
          </a:p>
        </p:txBody>
      </p:sp>
    </p:spTree>
    <p:extLst>
      <p:ext uri="{BB962C8B-B14F-4D97-AF65-F5344CB8AC3E}">
        <p14:creationId xmlns:p14="http://schemas.microsoft.com/office/powerpoint/2010/main" val="3855537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3658685" y="10089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7091134" y="43556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4059600" y="1925673"/>
            <a:ext cx="4072800" cy="204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4059600" y="4155440"/>
            <a:ext cx="4072800" cy="93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8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8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8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8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8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8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8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8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8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81829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flipH="1">
            <a:off x="10127918" y="6136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621901" y="47444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1031600" y="2408600"/>
            <a:ext cx="10128800" cy="204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1063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415600" y="1633633"/>
            <a:ext cx="11360800" cy="447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7489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415600" y="1633633"/>
            <a:ext cx="5333200" cy="447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body" idx="2"/>
          </p:nvPr>
        </p:nvSpPr>
        <p:spPr>
          <a:xfrm>
            <a:off x="6443200" y="1633633"/>
            <a:ext cx="5333200" cy="447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040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806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35" name="Google Shape;35;p7"/>
          <p:cNvSpPr txBox="1">
            <a:spLocks noGrp="1"/>
          </p:cNvSpPr>
          <p:nvPr>
            <p:ph type="body" idx="1"/>
          </p:nvPr>
        </p:nvSpPr>
        <p:spPr>
          <a:xfrm>
            <a:off x="415600" y="1865867"/>
            <a:ext cx="3744000" cy="3713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9496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8"/>
          <p:cNvSpPr txBox="1">
            <a:spLocks noGrp="1"/>
          </p:cNvSpPr>
          <p:nvPr>
            <p:ph type="title"/>
          </p:nvPr>
        </p:nvSpPr>
        <p:spPr>
          <a:xfrm>
            <a:off x="653667" y="600200"/>
            <a:ext cx="7838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0436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F59B-BD73-D42C-B774-12B9BB770CB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AB856CA-EBCD-758F-2119-B21EA1340BD7}"/>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1033401-277B-5195-0584-5ED66AC798E9}"/>
              </a:ext>
            </a:extLst>
          </p:cNvPr>
          <p:cNvSpPr txBox="1">
            <a:spLocks noGrp="1"/>
          </p:cNvSpPr>
          <p:nvPr>
            <p:ph type="dt" sz="half" idx="7"/>
          </p:nvPr>
        </p:nvSpPr>
        <p:spPr/>
        <p:txBody>
          <a:bodyPr/>
          <a:lstStyle>
            <a:lvl1pPr>
              <a:defRPr/>
            </a:lvl1pPr>
          </a:lstStyle>
          <a:p>
            <a:pPr lvl="0"/>
            <a:fld id="{14CCD1D5-8659-4544-A6AC-5E97FEDF63EE}" type="datetime1">
              <a:rPr lang="en-GB"/>
              <a:pPr lvl="0"/>
              <a:t>22/01/2025</a:t>
            </a:fld>
            <a:endParaRPr lang="en-GB"/>
          </a:p>
        </p:txBody>
      </p:sp>
      <p:sp>
        <p:nvSpPr>
          <p:cNvPr id="5" name="Footer Placeholder 4">
            <a:extLst>
              <a:ext uri="{FF2B5EF4-FFF2-40B4-BE49-F238E27FC236}">
                <a16:creationId xmlns:a16="http://schemas.microsoft.com/office/drawing/2014/main" id="{7A188ECE-20D9-A68C-403C-A3F2F6A80B6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0D87AFF-FB0E-DDF6-8603-73B1D73DA552}"/>
              </a:ext>
            </a:extLst>
          </p:cNvPr>
          <p:cNvSpPr txBox="1">
            <a:spLocks noGrp="1"/>
          </p:cNvSpPr>
          <p:nvPr>
            <p:ph type="sldNum" sz="quarter" idx="8"/>
          </p:nvPr>
        </p:nvSpPr>
        <p:spPr/>
        <p:txBody>
          <a:bodyPr/>
          <a:lstStyle>
            <a:lvl1pPr>
              <a:defRPr/>
            </a:lvl1pPr>
          </a:lstStyle>
          <a:p>
            <a:pPr lvl="0"/>
            <a:fld id="{3BDF5B88-DDB2-43DB-9758-47C682D2B35B}" type="slidenum">
              <a:t>‹#›</a:t>
            </a:fld>
            <a:endParaRPr lang="en-GB"/>
          </a:p>
        </p:txBody>
      </p:sp>
    </p:spTree>
    <p:extLst>
      <p:ext uri="{BB962C8B-B14F-4D97-AF65-F5344CB8AC3E}">
        <p14:creationId xmlns:p14="http://schemas.microsoft.com/office/powerpoint/2010/main" val="3670823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33"/>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3" name="Google Shape;43;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354000" y="1239033"/>
            <a:ext cx="5393600" cy="2381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354000" y="3692001"/>
            <a:ext cx="5393600" cy="2098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32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32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32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32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32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32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32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32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32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91493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26000" y="5625233"/>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2400"/>
              <a:buFont typeface="Economica"/>
              <a:buNone/>
              <a:defRPr sz="32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66469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11"/>
          <p:cNvSpPr txBox="1">
            <a:spLocks noGrp="1"/>
          </p:cNvSpPr>
          <p:nvPr>
            <p:ph type="title" hasCustomPrompt="1"/>
          </p:nvPr>
        </p:nvSpPr>
        <p:spPr>
          <a:xfrm>
            <a:off x="415600" y="1276167"/>
            <a:ext cx="11360800" cy="28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21333">
                <a:solidFill>
                  <a:schemeClr val="lt2"/>
                </a:solidFill>
              </a:defRPr>
            </a:lvl1pPr>
            <a:lvl2pPr lvl="1" algn="ctr">
              <a:spcBef>
                <a:spcPts val="0"/>
              </a:spcBef>
              <a:spcAft>
                <a:spcPts val="0"/>
              </a:spcAft>
              <a:buClr>
                <a:schemeClr val="lt2"/>
              </a:buClr>
              <a:buSzPts val="16000"/>
              <a:buNone/>
              <a:defRPr sz="21333">
                <a:solidFill>
                  <a:schemeClr val="lt2"/>
                </a:solidFill>
              </a:defRPr>
            </a:lvl2pPr>
            <a:lvl3pPr lvl="2" algn="ctr">
              <a:spcBef>
                <a:spcPts val="0"/>
              </a:spcBef>
              <a:spcAft>
                <a:spcPts val="0"/>
              </a:spcAft>
              <a:buClr>
                <a:schemeClr val="lt2"/>
              </a:buClr>
              <a:buSzPts val="16000"/>
              <a:buNone/>
              <a:defRPr sz="21333">
                <a:solidFill>
                  <a:schemeClr val="lt2"/>
                </a:solidFill>
              </a:defRPr>
            </a:lvl3pPr>
            <a:lvl4pPr lvl="3" algn="ctr">
              <a:spcBef>
                <a:spcPts val="0"/>
              </a:spcBef>
              <a:spcAft>
                <a:spcPts val="0"/>
              </a:spcAft>
              <a:buClr>
                <a:schemeClr val="lt2"/>
              </a:buClr>
              <a:buSzPts val="16000"/>
              <a:buNone/>
              <a:defRPr sz="21333">
                <a:solidFill>
                  <a:schemeClr val="lt2"/>
                </a:solidFill>
              </a:defRPr>
            </a:lvl4pPr>
            <a:lvl5pPr lvl="4" algn="ctr">
              <a:spcBef>
                <a:spcPts val="0"/>
              </a:spcBef>
              <a:spcAft>
                <a:spcPts val="0"/>
              </a:spcAft>
              <a:buClr>
                <a:schemeClr val="lt2"/>
              </a:buClr>
              <a:buSzPts val="16000"/>
              <a:buNone/>
              <a:defRPr sz="21333">
                <a:solidFill>
                  <a:schemeClr val="lt2"/>
                </a:solidFill>
              </a:defRPr>
            </a:lvl5pPr>
            <a:lvl6pPr lvl="5" algn="ctr">
              <a:spcBef>
                <a:spcPts val="0"/>
              </a:spcBef>
              <a:spcAft>
                <a:spcPts val="0"/>
              </a:spcAft>
              <a:buClr>
                <a:schemeClr val="lt2"/>
              </a:buClr>
              <a:buSzPts val="16000"/>
              <a:buNone/>
              <a:defRPr sz="21333">
                <a:solidFill>
                  <a:schemeClr val="lt2"/>
                </a:solidFill>
              </a:defRPr>
            </a:lvl6pPr>
            <a:lvl7pPr lvl="6" algn="ctr">
              <a:spcBef>
                <a:spcPts val="0"/>
              </a:spcBef>
              <a:spcAft>
                <a:spcPts val="0"/>
              </a:spcAft>
              <a:buClr>
                <a:schemeClr val="lt2"/>
              </a:buClr>
              <a:buSzPts val="16000"/>
              <a:buNone/>
              <a:defRPr sz="21333">
                <a:solidFill>
                  <a:schemeClr val="lt2"/>
                </a:solidFill>
              </a:defRPr>
            </a:lvl7pPr>
            <a:lvl8pPr lvl="7" algn="ctr">
              <a:spcBef>
                <a:spcPts val="0"/>
              </a:spcBef>
              <a:spcAft>
                <a:spcPts val="0"/>
              </a:spcAft>
              <a:buClr>
                <a:schemeClr val="lt2"/>
              </a:buClr>
              <a:buSzPts val="16000"/>
              <a:buNone/>
              <a:defRPr sz="21333">
                <a:solidFill>
                  <a:schemeClr val="lt2"/>
                </a:solidFill>
              </a:defRPr>
            </a:lvl8pPr>
            <a:lvl9pPr lvl="8" algn="ctr">
              <a:spcBef>
                <a:spcPts val="0"/>
              </a:spcBef>
              <a:spcAft>
                <a:spcPts val="0"/>
              </a:spcAft>
              <a:buClr>
                <a:schemeClr val="lt2"/>
              </a:buClr>
              <a:buSzPts val="16000"/>
              <a:buNone/>
              <a:defRPr sz="21333">
                <a:solidFill>
                  <a:schemeClr val="lt2"/>
                </a:solidFill>
              </a:defRPr>
            </a:lvl9pPr>
          </a:lstStyle>
          <a:p>
            <a:r>
              <a:t>xx%</a:t>
            </a:r>
          </a:p>
        </p:txBody>
      </p:sp>
      <p:sp>
        <p:nvSpPr>
          <p:cNvPr id="54" name="Google Shape;54;p11"/>
          <p:cNvSpPr txBox="1">
            <a:spLocks noGrp="1"/>
          </p:cNvSpPr>
          <p:nvPr>
            <p:ph type="body" idx="1"/>
          </p:nvPr>
        </p:nvSpPr>
        <p:spPr>
          <a:xfrm>
            <a:off x="415600" y="4216000"/>
            <a:ext cx="11360800" cy="14288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2470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406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35BF-250E-C3F5-C5EA-2CCE39C6E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23D806-3514-00F1-3FFA-92089E244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F0CD49-EADA-ABAE-11FD-26AEC7BD77B0}"/>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3F5B97DF-6DFF-6EAC-71AA-F7348084E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CB491-9318-7770-9F9D-9E2E0986601C}"/>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788610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38F0-61FF-5FD5-8AFC-21FBC229F5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EEA62-BA29-2433-D79C-ED6B5168D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15F45-F9BF-DDF7-A2C5-EF59A1BB9743}"/>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FF45D45A-C499-562F-9E6E-7414AE185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CF187-1EC9-E886-FA76-A46C2CE14B18}"/>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428547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7E94-91FD-813F-9268-708FFAC70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C83DDA-83D7-371F-FF8C-C4F9BC8663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88916-C42A-115D-CB5D-2A21C7A9A2B7}"/>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9E49C7C1-5599-3DD7-851B-A79F46A75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F5286-C8FD-0B7B-A664-C87C85BDB3F3}"/>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1516093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B727-282B-A18D-E36E-054AC49A76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A55C69-2E94-01E7-4DB2-7EF051189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AD96E-6C3C-7080-80D5-12F2E63C2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29383-18F9-3342-5CE5-C4B8BB0E7A8D}"/>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6" name="Footer Placeholder 5">
            <a:extLst>
              <a:ext uri="{FF2B5EF4-FFF2-40B4-BE49-F238E27FC236}">
                <a16:creationId xmlns:a16="http://schemas.microsoft.com/office/drawing/2014/main" id="{76DAA94A-216B-B749-7BB0-45C1864B4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87D0E-F7D0-A430-587D-07E3249ABDF8}"/>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532612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4D75-54F8-6091-AB1D-945FD9A868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A78C0-2B8C-7A0B-7ED7-F757B249C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65A13-B60A-9286-D54C-E2EE5BC3A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65C3E7-F95D-B962-7154-B9532554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AD8283-581D-C3D4-2C34-1DFD4C7F22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E06CFB-550A-4427-A60E-87DA18CAC96F}"/>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8" name="Footer Placeholder 7">
            <a:extLst>
              <a:ext uri="{FF2B5EF4-FFF2-40B4-BE49-F238E27FC236}">
                <a16:creationId xmlns:a16="http://schemas.microsoft.com/office/drawing/2014/main" id="{63ED2F64-428D-9123-C180-838533E86E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10AF1A-29BC-9DF0-9765-E0C07AB5A69F}"/>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2726929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7819-8317-A5C8-034B-02247DE917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3D6FF8-1135-F0DD-0582-83993F04DE6D}"/>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4" name="Footer Placeholder 3">
            <a:extLst>
              <a:ext uri="{FF2B5EF4-FFF2-40B4-BE49-F238E27FC236}">
                <a16:creationId xmlns:a16="http://schemas.microsoft.com/office/drawing/2014/main" id="{D8913BDD-B6CE-4FC4-A3D8-D4C54B3B40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6127FB-EE5D-A788-1B29-1D2B0F7EADFC}"/>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58337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75C8-46D4-8172-545B-DF306D9B7C1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132D8C6-1E6B-AB7A-8FD4-C5C1CE31BDBA}"/>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2B019A-D8B7-B90D-54A2-74378854B32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D42A49-892D-43C6-5B2A-3B78EFB18454}"/>
              </a:ext>
            </a:extLst>
          </p:cNvPr>
          <p:cNvSpPr txBox="1">
            <a:spLocks noGrp="1"/>
          </p:cNvSpPr>
          <p:nvPr>
            <p:ph type="dt" sz="half" idx="7"/>
          </p:nvPr>
        </p:nvSpPr>
        <p:spPr/>
        <p:txBody>
          <a:bodyPr/>
          <a:lstStyle>
            <a:lvl1pPr>
              <a:defRPr/>
            </a:lvl1pPr>
          </a:lstStyle>
          <a:p>
            <a:pPr lvl="0"/>
            <a:fld id="{42F076F2-B888-43D5-8A70-34DB530CC695}" type="datetime1">
              <a:rPr lang="en-GB"/>
              <a:pPr lvl="0"/>
              <a:t>22/01/2025</a:t>
            </a:fld>
            <a:endParaRPr lang="en-GB"/>
          </a:p>
        </p:txBody>
      </p:sp>
      <p:sp>
        <p:nvSpPr>
          <p:cNvPr id="6" name="Footer Placeholder 5">
            <a:extLst>
              <a:ext uri="{FF2B5EF4-FFF2-40B4-BE49-F238E27FC236}">
                <a16:creationId xmlns:a16="http://schemas.microsoft.com/office/drawing/2014/main" id="{30048B58-F1CD-C254-FD36-65CB454BAAE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82147F3-58A7-04C8-DE37-E04069347E49}"/>
              </a:ext>
            </a:extLst>
          </p:cNvPr>
          <p:cNvSpPr txBox="1">
            <a:spLocks noGrp="1"/>
          </p:cNvSpPr>
          <p:nvPr>
            <p:ph type="sldNum" sz="quarter" idx="8"/>
          </p:nvPr>
        </p:nvSpPr>
        <p:spPr/>
        <p:txBody>
          <a:bodyPr/>
          <a:lstStyle>
            <a:lvl1pPr>
              <a:defRPr/>
            </a:lvl1pPr>
          </a:lstStyle>
          <a:p>
            <a:pPr lvl="0"/>
            <a:fld id="{5CA23DBD-F792-4F52-95BB-E33D9EF658EE}" type="slidenum">
              <a:t>‹#›</a:t>
            </a:fld>
            <a:endParaRPr lang="en-GB"/>
          </a:p>
        </p:txBody>
      </p:sp>
    </p:spTree>
    <p:extLst>
      <p:ext uri="{BB962C8B-B14F-4D97-AF65-F5344CB8AC3E}">
        <p14:creationId xmlns:p14="http://schemas.microsoft.com/office/powerpoint/2010/main" val="237125281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A6E86-01E8-4EEB-AF57-8F05A64B47F5}"/>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3" name="Footer Placeholder 2">
            <a:extLst>
              <a:ext uri="{FF2B5EF4-FFF2-40B4-BE49-F238E27FC236}">
                <a16:creationId xmlns:a16="http://schemas.microsoft.com/office/drawing/2014/main" id="{655A9FD1-14D1-4A68-1723-198BFD3403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81D6B6-D089-98E4-EF2F-9ED311D01487}"/>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849991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8026-D19E-2CEC-DE6B-45AA70025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E30D7D-0AE0-7E27-A50C-BE5D0D9B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1CBE3A-3E3B-0E44-7BAB-9A9070F4B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392EF-6222-C238-B02F-B90C2902AB19}"/>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6" name="Footer Placeholder 5">
            <a:extLst>
              <a:ext uri="{FF2B5EF4-FFF2-40B4-BE49-F238E27FC236}">
                <a16:creationId xmlns:a16="http://schemas.microsoft.com/office/drawing/2014/main" id="{D46C2325-EF68-D2BF-3B1F-99BFC5AFD5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A5FE98-A95D-7BE7-141F-9AAF354449CD}"/>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2928586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E51E-B6F9-D103-BDC8-F0951201E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FAD238-BB0B-9C08-8F9A-3B5CEF08C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96B2A-24BC-AD5D-E55F-5B3B7B4E5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8E26B-D398-A635-5FDB-E4BA5D4E3EBC}"/>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6" name="Footer Placeholder 5">
            <a:extLst>
              <a:ext uri="{FF2B5EF4-FFF2-40B4-BE49-F238E27FC236}">
                <a16:creationId xmlns:a16="http://schemas.microsoft.com/office/drawing/2014/main" id="{2FB42283-B2CA-5807-3A61-F33B65F18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46CFF4-3ABA-D1D9-9D8D-1164043BF327}"/>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1798930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314A-E8C2-6B95-1189-7E6F0C702F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7D2619-0029-12DF-BBC4-4BC37C50E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317C1-4FF0-CCF3-5AE3-A6F919D6DEE1}"/>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96FBA426-BA82-24AC-3A65-96A46D505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7F548-0FC0-47BB-C633-4A391FB474CE}"/>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555757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DF911A-0501-B840-10AA-FD6B1E8516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91FDF3-9C5E-2903-678A-8FBE08F9C9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A48B2-EA35-324E-8683-6FA87112CB50}"/>
              </a:ext>
            </a:extLst>
          </p:cNvPr>
          <p:cNvSpPr>
            <a:spLocks noGrp="1"/>
          </p:cNvSpPr>
          <p:nvPr>
            <p:ph type="dt" sz="half" idx="10"/>
          </p:nvPr>
        </p:nvSpPr>
        <p:spPr/>
        <p:txBody>
          <a:body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CF2B4AEC-4ECE-5D90-D32C-83C0A2C8F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6336D3-F09D-5F5C-3B2C-B508C2B803D4}"/>
              </a:ext>
            </a:extLst>
          </p:cNvPr>
          <p:cNvSpPr>
            <a:spLocks noGrp="1"/>
          </p:cNvSpPr>
          <p:nvPr>
            <p:ph type="sldNum" sz="quarter" idx="12"/>
          </p:nvPr>
        </p:nvSpPr>
        <p:spPr/>
        <p:txBody>
          <a:bodyPr/>
          <a:lstStyle/>
          <a:p>
            <a:fld id="{09C7E140-699F-42CA-B609-36D5C441A867}" type="slidenum">
              <a:rPr lang="en-GB" smtClean="0"/>
              <a:t>‹#›</a:t>
            </a:fld>
            <a:endParaRPr lang="en-GB"/>
          </a:p>
        </p:txBody>
      </p:sp>
    </p:spTree>
    <p:extLst>
      <p:ext uri="{BB962C8B-B14F-4D97-AF65-F5344CB8AC3E}">
        <p14:creationId xmlns:p14="http://schemas.microsoft.com/office/powerpoint/2010/main" val="174198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FC19-3AEC-CFE7-4CC1-DD468B12761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2DE3AA0-EC69-327A-831D-0D8E005A5C7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46721E2A-64C2-C1E9-E2E4-456B4D7370D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8923EC-4B81-201C-5BF3-F9551BAAC66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C7F7CB5-129D-7A8E-8A17-35FC62C11BF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EA5A62-246A-D1C0-853B-51A03A39B61E}"/>
              </a:ext>
            </a:extLst>
          </p:cNvPr>
          <p:cNvSpPr txBox="1">
            <a:spLocks noGrp="1"/>
          </p:cNvSpPr>
          <p:nvPr>
            <p:ph type="dt" sz="half" idx="7"/>
          </p:nvPr>
        </p:nvSpPr>
        <p:spPr/>
        <p:txBody>
          <a:bodyPr/>
          <a:lstStyle>
            <a:lvl1pPr>
              <a:defRPr/>
            </a:lvl1pPr>
          </a:lstStyle>
          <a:p>
            <a:pPr lvl="0"/>
            <a:fld id="{77065F65-F3CE-4C39-81C0-EBAC23D371B0}" type="datetime1">
              <a:rPr lang="en-GB"/>
              <a:pPr lvl="0"/>
              <a:t>22/01/2025</a:t>
            </a:fld>
            <a:endParaRPr lang="en-GB"/>
          </a:p>
        </p:txBody>
      </p:sp>
      <p:sp>
        <p:nvSpPr>
          <p:cNvPr id="8" name="Footer Placeholder 7">
            <a:extLst>
              <a:ext uri="{FF2B5EF4-FFF2-40B4-BE49-F238E27FC236}">
                <a16:creationId xmlns:a16="http://schemas.microsoft.com/office/drawing/2014/main" id="{5C791ECC-D672-D46D-2173-C100792D86C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E3D5DAD-9C89-F6D4-F719-A72475C957E1}"/>
              </a:ext>
            </a:extLst>
          </p:cNvPr>
          <p:cNvSpPr txBox="1">
            <a:spLocks noGrp="1"/>
          </p:cNvSpPr>
          <p:nvPr>
            <p:ph type="sldNum" sz="quarter" idx="8"/>
          </p:nvPr>
        </p:nvSpPr>
        <p:spPr/>
        <p:txBody>
          <a:bodyPr/>
          <a:lstStyle>
            <a:lvl1pPr>
              <a:defRPr/>
            </a:lvl1pPr>
          </a:lstStyle>
          <a:p>
            <a:pPr lvl="0"/>
            <a:fld id="{43FE6BD6-65FE-49C0-8511-876EBA8014A4}" type="slidenum">
              <a:t>‹#›</a:t>
            </a:fld>
            <a:endParaRPr lang="en-GB"/>
          </a:p>
        </p:txBody>
      </p:sp>
    </p:spTree>
    <p:extLst>
      <p:ext uri="{BB962C8B-B14F-4D97-AF65-F5344CB8AC3E}">
        <p14:creationId xmlns:p14="http://schemas.microsoft.com/office/powerpoint/2010/main" val="29860474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4C1-C32C-F736-B692-1C4AA988688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30D760C-077E-012A-6273-C7AD2B5B1D16}"/>
              </a:ext>
            </a:extLst>
          </p:cNvPr>
          <p:cNvSpPr txBox="1">
            <a:spLocks noGrp="1"/>
          </p:cNvSpPr>
          <p:nvPr>
            <p:ph type="dt" sz="half" idx="7"/>
          </p:nvPr>
        </p:nvSpPr>
        <p:spPr/>
        <p:txBody>
          <a:bodyPr/>
          <a:lstStyle>
            <a:lvl1pPr>
              <a:defRPr/>
            </a:lvl1pPr>
          </a:lstStyle>
          <a:p>
            <a:pPr lvl="0"/>
            <a:fld id="{396B88FF-D7E7-4258-B95E-8ED7B2D34119}" type="datetime1">
              <a:rPr lang="en-GB"/>
              <a:pPr lvl="0"/>
              <a:t>22/01/2025</a:t>
            </a:fld>
            <a:endParaRPr lang="en-GB"/>
          </a:p>
        </p:txBody>
      </p:sp>
      <p:sp>
        <p:nvSpPr>
          <p:cNvPr id="4" name="Footer Placeholder 3">
            <a:extLst>
              <a:ext uri="{FF2B5EF4-FFF2-40B4-BE49-F238E27FC236}">
                <a16:creationId xmlns:a16="http://schemas.microsoft.com/office/drawing/2014/main" id="{1A1A1E1A-5514-32C3-3820-20F5CB300C4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BB297172-61DA-92B7-38B8-61814BE70A87}"/>
              </a:ext>
            </a:extLst>
          </p:cNvPr>
          <p:cNvSpPr txBox="1">
            <a:spLocks noGrp="1"/>
          </p:cNvSpPr>
          <p:nvPr>
            <p:ph type="sldNum" sz="quarter" idx="8"/>
          </p:nvPr>
        </p:nvSpPr>
        <p:spPr/>
        <p:txBody>
          <a:bodyPr/>
          <a:lstStyle>
            <a:lvl1pPr>
              <a:defRPr/>
            </a:lvl1pPr>
          </a:lstStyle>
          <a:p>
            <a:pPr lvl="0"/>
            <a:fld id="{B6D06570-F290-4B11-BCD3-E9AF16C8DBEA}" type="slidenum">
              <a:t>‹#›</a:t>
            </a:fld>
            <a:endParaRPr lang="en-GB"/>
          </a:p>
        </p:txBody>
      </p:sp>
    </p:spTree>
    <p:extLst>
      <p:ext uri="{BB962C8B-B14F-4D97-AF65-F5344CB8AC3E}">
        <p14:creationId xmlns:p14="http://schemas.microsoft.com/office/powerpoint/2010/main" val="6617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5424F-1993-6431-CE3B-3D037EEE0334}"/>
              </a:ext>
            </a:extLst>
          </p:cNvPr>
          <p:cNvSpPr txBox="1">
            <a:spLocks noGrp="1"/>
          </p:cNvSpPr>
          <p:nvPr>
            <p:ph type="dt" sz="half" idx="7"/>
          </p:nvPr>
        </p:nvSpPr>
        <p:spPr/>
        <p:txBody>
          <a:bodyPr/>
          <a:lstStyle>
            <a:lvl1pPr>
              <a:defRPr/>
            </a:lvl1pPr>
          </a:lstStyle>
          <a:p>
            <a:pPr lvl="0"/>
            <a:fld id="{49E5E932-FDF8-4A4D-947D-B88FFF022BF7}" type="datetime1">
              <a:rPr lang="en-GB"/>
              <a:pPr lvl="0"/>
              <a:t>22/01/2025</a:t>
            </a:fld>
            <a:endParaRPr lang="en-GB"/>
          </a:p>
        </p:txBody>
      </p:sp>
      <p:sp>
        <p:nvSpPr>
          <p:cNvPr id="3" name="Footer Placeholder 2">
            <a:extLst>
              <a:ext uri="{FF2B5EF4-FFF2-40B4-BE49-F238E27FC236}">
                <a16:creationId xmlns:a16="http://schemas.microsoft.com/office/drawing/2014/main" id="{BD9555B7-888D-CBF1-3AB3-B48E0E1DE9D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198DEF8-A750-BE9B-72AA-4B3DE359B2A2}"/>
              </a:ext>
            </a:extLst>
          </p:cNvPr>
          <p:cNvSpPr txBox="1">
            <a:spLocks noGrp="1"/>
          </p:cNvSpPr>
          <p:nvPr>
            <p:ph type="sldNum" sz="quarter" idx="8"/>
          </p:nvPr>
        </p:nvSpPr>
        <p:spPr/>
        <p:txBody>
          <a:bodyPr/>
          <a:lstStyle>
            <a:lvl1pPr>
              <a:defRPr/>
            </a:lvl1pPr>
          </a:lstStyle>
          <a:p>
            <a:pPr lvl="0"/>
            <a:fld id="{BBD17308-83D0-4728-816C-643A09C4A0FD}" type="slidenum">
              <a:t>‹#›</a:t>
            </a:fld>
            <a:endParaRPr lang="en-GB"/>
          </a:p>
        </p:txBody>
      </p:sp>
    </p:spTree>
    <p:extLst>
      <p:ext uri="{BB962C8B-B14F-4D97-AF65-F5344CB8AC3E}">
        <p14:creationId xmlns:p14="http://schemas.microsoft.com/office/powerpoint/2010/main" val="299232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D5DC-C4D4-06D0-6E50-5B01076BDC6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A0975BA-0BC4-10AA-D04E-575C67AEDBD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0A71F3-7A0B-A844-2F7D-CA6ADE44FFF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21892F6-547B-6D82-513B-4EF1C80CF3D5}"/>
              </a:ext>
            </a:extLst>
          </p:cNvPr>
          <p:cNvSpPr txBox="1">
            <a:spLocks noGrp="1"/>
          </p:cNvSpPr>
          <p:nvPr>
            <p:ph type="dt" sz="half" idx="7"/>
          </p:nvPr>
        </p:nvSpPr>
        <p:spPr/>
        <p:txBody>
          <a:bodyPr/>
          <a:lstStyle>
            <a:lvl1pPr>
              <a:defRPr/>
            </a:lvl1pPr>
          </a:lstStyle>
          <a:p>
            <a:pPr lvl="0"/>
            <a:fld id="{871FE7FD-14D3-4898-B8D5-2BB8E69EA118}" type="datetime1">
              <a:rPr lang="en-GB"/>
              <a:pPr lvl="0"/>
              <a:t>22/01/2025</a:t>
            </a:fld>
            <a:endParaRPr lang="en-GB"/>
          </a:p>
        </p:txBody>
      </p:sp>
      <p:sp>
        <p:nvSpPr>
          <p:cNvPr id="6" name="Footer Placeholder 5">
            <a:extLst>
              <a:ext uri="{FF2B5EF4-FFF2-40B4-BE49-F238E27FC236}">
                <a16:creationId xmlns:a16="http://schemas.microsoft.com/office/drawing/2014/main" id="{A585A812-5182-E232-BF70-85B5FA5D124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C298137-C33F-0D36-3BBE-A55B527BCB8E}"/>
              </a:ext>
            </a:extLst>
          </p:cNvPr>
          <p:cNvSpPr txBox="1">
            <a:spLocks noGrp="1"/>
          </p:cNvSpPr>
          <p:nvPr>
            <p:ph type="sldNum" sz="quarter" idx="8"/>
          </p:nvPr>
        </p:nvSpPr>
        <p:spPr/>
        <p:txBody>
          <a:bodyPr/>
          <a:lstStyle>
            <a:lvl1pPr>
              <a:defRPr/>
            </a:lvl1pPr>
          </a:lstStyle>
          <a:p>
            <a:pPr lvl="0"/>
            <a:fld id="{36723B52-6F05-4778-8A09-C17474CE2CA7}" type="slidenum">
              <a:t>‹#›</a:t>
            </a:fld>
            <a:endParaRPr lang="en-GB"/>
          </a:p>
        </p:txBody>
      </p:sp>
    </p:spTree>
    <p:extLst>
      <p:ext uri="{BB962C8B-B14F-4D97-AF65-F5344CB8AC3E}">
        <p14:creationId xmlns:p14="http://schemas.microsoft.com/office/powerpoint/2010/main" val="142756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68-D98A-5E6D-B08C-BEE6BAA8DD4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E4BA96D-422D-34AC-481C-7106EB37DA31}"/>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570AD2CD-0DB9-9B34-5765-4B781C8BA7D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541A169-6449-F5D4-6700-CF543A20F2E0}"/>
              </a:ext>
            </a:extLst>
          </p:cNvPr>
          <p:cNvSpPr txBox="1">
            <a:spLocks noGrp="1"/>
          </p:cNvSpPr>
          <p:nvPr>
            <p:ph type="dt" sz="half" idx="7"/>
          </p:nvPr>
        </p:nvSpPr>
        <p:spPr/>
        <p:txBody>
          <a:bodyPr/>
          <a:lstStyle>
            <a:lvl1pPr>
              <a:defRPr/>
            </a:lvl1pPr>
          </a:lstStyle>
          <a:p>
            <a:pPr lvl="0"/>
            <a:fld id="{F3C8AC5A-FAD2-461F-95BC-D669FCE66D27}" type="datetime1">
              <a:rPr lang="en-GB"/>
              <a:pPr lvl="0"/>
              <a:t>22/01/2025</a:t>
            </a:fld>
            <a:endParaRPr lang="en-GB"/>
          </a:p>
        </p:txBody>
      </p:sp>
      <p:sp>
        <p:nvSpPr>
          <p:cNvPr id="6" name="Footer Placeholder 5">
            <a:extLst>
              <a:ext uri="{FF2B5EF4-FFF2-40B4-BE49-F238E27FC236}">
                <a16:creationId xmlns:a16="http://schemas.microsoft.com/office/drawing/2014/main" id="{7361EC47-CCB8-8781-155A-97781E97314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3534663-59DB-8B91-66C2-EB41F45A7D13}"/>
              </a:ext>
            </a:extLst>
          </p:cNvPr>
          <p:cNvSpPr txBox="1">
            <a:spLocks noGrp="1"/>
          </p:cNvSpPr>
          <p:nvPr>
            <p:ph type="sldNum" sz="quarter" idx="8"/>
          </p:nvPr>
        </p:nvSpPr>
        <p:spPr/>
        <p:txBody>
          <a:bodyPr/>
          <a:lstStyle>
            <a:lvl1pPr>
              <a:defRPr/>
            </a:lvl1pPr>
          </a:lstStyle>
          <a:p>
            <a:pPr lvl="0"/>
            <a:fld id="{007CD64F-0171-4280-94A3-220BE8B80F3F}" type="slidenum">
              <a:t>‹#›</a:t>
            </a:fld>
            <a:endParaRPr lang="en-GB"/>
          </a:p>
        </p:txBody>
      </p:sp>
    </p:spTree>
    <p:extLst>
      <p:ext uri="{BB962C8B-B14F-4D97-AF65-F5344CB8AC3E}">
        <p14:creationId xmlns:p14="http://schemas.microsoft.com/office/powerpoint/2010/main" val="36938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F3ECE-B6BF-692B-9F47-DEB9BB21EDD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C6C2BEF-F98A-E3B3-88E0-212AB3961166}"/>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C39DAA-AA19-C23D-1A4D-6802DF0212E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F4F9916-C405-4F2C-8A4E-14CC098A27BA}" type="datetime1">
              <a:rPr lang="en-GB"/>
              <a:pPr lvl="0"/>
              <a:t>22/01/2025</a:t>
            </a:fld>
            <a:endParaRPr lang="en-GB"/>
          </a:p>
        </p:txBody>
      </p:sp>
      <p:sp>
        <p:nvSpPr>
          <p:cNvPr id="5" name="Footer Placeholder 4">
            <a:extLst>
              <a:ext uri="{FF2B5EF4-FFF2-40B4-BE49-F238E27FC236}">
                <a16:creationId xmlns:a16="http://schemas.microsoft.com/office/drawing/2014/main" id="{6084EBA3-545F-0AFD-16E3-0AEFCD07483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872628F-3F37-5FDF-F8AC-79D43B3CBCB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F670835-92C3-4371-8CAF-1C080B9A9B3C}" type="slidenum">
              <a:t>‹#›</a:t>
            </a:fld>
            <a:endParaRPr lang="en-GB"/>
          </a:p>
        </p:txBody>
      </p:sp>
    </p:spTree>
    <p:extLst>
      <p:ext uri="{BB962C8B-B14F-4D97-AF65-F5344CB8AC3E}">
        <p14:creationId xmlns:p14="http://schemas.microsoft.com/office/powerpoint/2010/main" val="4268914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A760B2-5A81-A15C-176B-61D6F973D45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C3FCF15-6FD5-58F9-76FC-CBAD01D89DF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6330FB9-CC8F-F6A3-A146-2F05E6E58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9C859D4-C757-497C-B81A-1836F51B7E87}" type="datetimeFigureOut">
              <a:rPr lang="en-GB"/>
              <a:pPr>
                <a:defRPr/>
              </a:pPr>
              <a:t>22/01/2025</a:t>
            </a:fld>
            <a:endParaRPr lang="en-GB"/>
          </a:p>
        </p:txBody>
      </p:sp>
      <p:sp>
        <p:nvSpPr>
          <p:cNvPr id="5" name="Footer Placeholder 4">
            <a:extLst>
              <a:ext uri="{FF2B5EF4-FFF2-40B4-BE49-F238E27FC236}">
                <a16:creationId xmlns:a16="http://schemas.microsoft.com/office/drawing/2014/main" id="{335261C1-ECF9-DE5B-98A9-B2B8CE77E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65FCDA69-7539-FFEE-06E4-5C1FBC9A84E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0743690-A717-4523-AFEA-03E947094E49}" type="slidenum">
              <a:rPr lang="en-GB" altLang="en-US"/>
              <a:pPr/>
              <a:t>‹#›</a:t>
            </a:fld>
            <a:endParaRPr lang="en-GB" altLang="en-US"/>
          </a:p>
        </p:txBody>
      </p:sp>
    </p:spTree>
    <p:extLst>
      <p:ext uri="{BB962C8B-B14F-4D97-AF65-F5344CB8AC3E}">
        <p14:creationId xmlns:p14="http://schemas.microsoft.com/office/powerpoint/2010/main" val="3866691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415600" y="1633633"/>
            <a:ext cx="11360800" cy="4472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1"/>
                </a:solidFill>
                <a:latin typeface="Economica"/>
                <a:ea typeface="Economica"/>
                <a:cs typeface="Economica"/>
                <a:sym typeface="Economica"/>
              </a:defRPr>
            </a:lvl1pPr>
            <a:lvl2pPr lvl="1" algn="r">
              <a:buNone/>
              <a:defRPr sz="1333">
                <a:solidFill>
                  <a:schemeClr val="dk1"/>
                </a:solidFill>
                <a:latin typeface="Economica"/>
                <a:ea typeface="Economica"/>
                <a:cs typeface="Economica"/>
                <a:sym typeface="Economica"/>
              </a:defRPr>
            </a:lvl2pPr>
            <a:lvl3pPr lvl="2" algn="r">
              <a:buNone/>
              <a:defRPr sz="1333">
                <a:solidFill>
                  <a:schemeClr val="dk1"/>
                </a:solidFill>
                <a:latin typeface="Economica"/>
                <a:ea typeface="Economica"/>
                <a:cs typeface="Economica"/>
                <a:sym typeface="Economica"/>
              </a:defRPr>
            </a:lvl3pPr>
            <a:lvl4pPr lvl="3" algn="r">
              <a:buNone/>
              <a:defRPr sz="1333">
                <a:solidFill>
                  <a:schemeClr val="dk1"/>
                </a:solidFill>
                <a:latin typeface="Economica"/>
                <a:ea typeface="Economica"/>
                <a:cs typeface="Economica"/>
                <a:sym typeface="Economica"/>
              </a:defRPr>
            </a:lvl4pPr>
            <a:lvl5pPr lvl="4" algn="r">
              <a:buNone/>
              <a:defRPr sz="1333">
                <a:solidFill>
                  <a:schemeClr val="dk1"/>
                </a:solidFill>
                <a:latin typeface="Economica"/>
                <a:ea typeface="Economica"/>
                <a:cs typeface="Economica"/>
                <a:sym typeface="Economica"/>
              </a:defRPr>
            </a:lvl5pPr>
            <a:lvl6pPr lvl="5" algn="r">
              <a:buNone/>
              <a:defRPr sz="1333">
                <a:solidFill>
                  <a:schemeClr val="dk1"/>
                </a:solidFill>
                <a:latin typeface="Economica"/>
                <a:ea typeface="Economica"/>
                <a:cs typeface="Economica"/>
                <a:sym typeface="Economica"/>
              </a:defRPr>
            </a:lvl6pPr>
            <a:lvl7pPr lvl="6" algn="r">
              <a:buNone/>
              <a:defRPr sz="1333">
                <a:solidFill>
                  <a:schemeClr val="dk1"/>
                </a:solidFill>
                <a:latin typeface="Economica"/>
                <a:ea typeface="Economica"/>
                <a:cs typeface="Economica"/>
                <a:sym typeface="Economica"/>
              </a:defRPr>
            </a:lvl7pPr>
            <a:lvl8pPr lvl="7" algn="r">
              <a:buNone/>
              <a:defRPr sz="1333">
                <a:solidFill>
                  <a:schemeClr val="dk1"/>
                </a:solidFill>
                <a:latin typeface="Economica"/>
                <a:ea typeface="Economica"/>
                <a:cs typeface="Economica"/>
                <a:sym typeface="Economica"/>
              </a:defRPr>
            </a:lvl8pPr>
            <a:lvl9pPr lvl="8" algn="r">
              <a:buNone/>
              <a:defRPr sz="1333">
                <a:solidFill>
                  <a:schemeClr val="dk1"/>
                </a:solidFill>
                <a:latin typeface="Economica"/>
                <a:ea typeface="Economica"/>
                <a:cs typeface="Economica"/>
                <a:sym typeface="Economica"/>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2177439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95F28-7180-5509-595E-779714651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518324-1D76-D4BD-59BE-D6E4B6B41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31317-0127-B29B-6D12-C26D9DC41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741603-B932-4FCA-A343-AB8396A143F6}" type="datetimeFigureOut">
              <a:rPr lang="en-GB" smtClean="0"/>
              <a:t>23/01/2025</a:t>
            </a:fld>
            <a:endParaRPr lang="en-GB"/>
          </a:p>
        </p:txBody>
      </p:sp>
      <p:sp>
        <p:nvSpPr>
          <p:cNvPr id="5" name="Footer Placeholder 4">
            <a:extLst>
              <a:ext uri="{FF2B5EF4-FFF2-40B4-BE49-F238E27FC236}">
                <a16:creationId xmlns:a16="http://schemas.microsoft.com/office/drawing/2014/main" id="{83B8BF5F-86ED-0528-3551-434DDCE6E7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4389316-FD2F-129F-88D6-F0BC876BD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C7E140-699F-42CA-B609-36D5C441A867}" type="slidenum">
              <a:rPr lang="en-GB" smtClean="0"/>
              <a:t>‹#›</a:t>
            </a:fld>
            <a:endParaRPr lang="en-GB"/>
          </a:p>
        </p:txBody>
      </p:sp>
    </p:spTree>
    <p:extLst>
      <p:ext uri="{BB962C8B-B14F-4D97-AF65-F5344CB8AC3E}">
        <p14:creationId xmlns:p14="http://schemas.microsoft.com/office/powerpoint/2010/main" val="1553439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Ashley.johnstone2@nhs.scot"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nes.nhs.scot/43715/allied-health-professions-ahp-learning-site/ahp-peer-assisted-learning-pal-placements" TargetMode="External"/><Relationship Id="rId2" Type="http://schemas.openxmlformats.org/officeDocument/2006/relationships/hyperlink" Target="https://doi.org/10.1186/s12909-016-0566-8" TargetMode="Externa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4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hyperlink" Target="https://www.csp.org.uk/networks/nations-regions/scotland/csp-scottish-board" TargetMode="External"/><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A1CAD-A998-1DB1-D1E0-BE43BB0156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DCECB8-4AA2-02CE-5395-F8F377849FF4}"/>
              </a:ext>
            </a:extLst>
          </p:cNvPr>
          <p:cNvSpPr txBox="1"/>
          <p:nvPr/>
        </p:nvSpPr>
        <p:spPr>
          <a:xfrm>
            <a:off x="2846895" y="1091649"/>
            <a:ext cx="7587239"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ptos" panose="02110004020202020204"/>
                <a:ea typeface="+mn-ea"/>
                <a:cs typeface="+mn-cs"/>
              </a:rPr>
              <a:t>Welcome to the CSP Scottish Board Webinar</a:t>
            </a:r>
            <a:br>
              <a:rPr kumimoji="0" lang="en-GB" sz="4000" b="1" i="0" u="none" strike="noStrike" kern="1200" cap="none" spc="0" normalizeH="0" baseline="0" noProof="0" dirty="0">
                <a:ln>
                  <a:noFill/>
                </a:ln>
                <a:solidFill>
                  <a:srgbClr val="002060"/>
                </a:solidFill>
                <a:effectLst/>
                <a:uLnTx/>
                <a:uFillTx/>
                <a:latin typeface="Aptos" panose="02110004020202020204"/>
                <a:ea typeface="+mn-ea"/>
                <a:cs typeface="+mn-cs"/>
              </a:rPr>
            </a:br>
            <a:br>
              <a:rPr kumimoji="0" lang="en-GB" sz="4000" b="1" i="0" u="none" strike="noStrike" kern="1200" cap="none" spc="0" normalizeH="0" baseline="0" noProof="0" dirty="0">
                <a:ln>
                  <a:noFill/>
                </a:ln>
                <a:solidFill>
                  <a:srgbClr val="002060"/>
                </a:solidFill>
                <a:effectLst/>
                <a:uLnTx/>
                <a:uFillTx/>
                <a:latin typeface="Aptos" panose="02110004020202020204"/>
                <a:ea typeface="+mn-ea"/>
                <a:cs typeface="+mn-cs"/>
              </a:rPr>
            </a:br>
            <a:r>
              <a:rPr kumimoji="0" lang="en-GB" sz="4000" b="1" i="0" u="none" strike="noStrike" kern="1200" cap="none" spc="0" normalizeH="0" baseline="0" noProof="0" dirty="0">
                <a:ln>
                  <a:noFill/>
                </a:ln>
                <a:solidFill>
                  <a:srgbClr val="002060"/>
                </a:solidFill>
                <a:effectLst/>
                <a:uLnTx/>
                <a:uFillTx/>
                <a:latin typeface="Aptos" panose="02110004020202020204"/>
                <a:ea typeface="+mn-ea"/>
                <a:cs typeface="+mn-cs"/>
              </a:rPr>
              <a:t>Delivering Alternative Placements: challenges and opportunities</a:t>
            </a:r>
            <a:endParaRPr kumimoji="0" lang="en-GB" sz="40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5" name="Picture 4" descr="A close-up of a logo&#10;&#10;Description automatically generated">
            <a:extLst>
              <a:ext uri="{FF2B5EF4-FFF2-40B4-BE49-F238E27FC236}">
                <a16:creationId xmlns:a16="http://schemas.microsoft.com/office/drawing/2014/main" id="{339A3345-BCE3-FB7F-5A95-D0DA0CC88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85" y="282805"/>
            <a:ext cx="2535810" cy="646764"/>
          </a:xfrm>
          <a:prstGeom prst="rect">
            <a:avLst/>
          </a:prstGeom>
        </p:spPr>
      </p:pic>
    </p:spTree>
    <p:extLst>
      <p:ext uri="{BB962C8B-B14F-4D97-AF65-F5344CB8AC3E}">
        <p14:creationId xmlns:p14="http://schemas.microsoft.com/office/powerpoint/2010/main" val="330392116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C2DA-C513-52AF-DC16-4C4AE820BE76}"/>
              </a:ext>
            </a:extLst>
          </p:cNvPr>
          <p:cNvSpPr txBox="1">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0AEDD59-A8A8-C347-00EE-4ADA0C6CC72D}"/>
              </a:ext>
            </a:extLst>
          </p:cNvPr>
          <p:cNvSpPr txBox="1">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40FDA26C-3C01-358A-527A-9727E55FFDFF}"/>
              </a:ext>
            </a:extLst>
          </p:cNvPr>
          <p:cNvSpPr txBox="1">
            <a:spLocks noGrp="1"/>
          </p:cNvSpPr>
          <p:nvPr>
            <p:ph type="body" idx="3"/>
          </p:nvPr>
        </p:nvSpPr>
        <p:spPr>
          <a:xfrm>
            <a:off x="839784" y="2505071"/>
            <a:ext cx="6279468" cy="1185181"/>
          </a:xfrm>
        </p:spPr>
        <p:txBody>
          <a:bodyPr anchor="t"/>
          <a:lstStyle/>
          <a:p>
            <a:pPr lvl="0"/>
            <a:r>
              <a:rPr lang="en-GB" sz="4800" b="0"/>
              <a:t>Questions</a:t>
            </a:r>
          </a:p>
          <a:p>
            <a:pPr marL="228600" lvl="0" indent="-228600">
              <a:buChar char="•"/>
            </a:pPr>
            <a:endParaRPr lang="en-GB" sz="2800" b="0"/>
          </a:p>
        </p:txBody>
      </p:sp>
      <p:sp>
        <p:nvSpPr>
          <p:cNvPr id="5" name="Text Placeholder 4">
            <a:extLst>
              <a:ext uri="{FF2B5EF4-FFF2-40B4-BE49-F238E27FC236}">
                <a16:creationId xmlns:a16="http://schemas.microsoft.com/office/drawing/2014/main" id="{9FC3D097-3F6A-15A5-C9E0-9A77831CA83A}"/>
              </a:ext>
            </a:extLst>
          </p:cNvPr>
          <p:cNvSpPr txBox="1">
            <a:spLocks noGrp="1"/>
          </p:cNvSpPr>
          <p:nvPr>
            <p:ph idx="2"/>
          </p:nvPr>
        </p:nvSpPr>
        <p:spPr>
          <a:xfrm>
            <a:off x="6172200" y="1681160"/>
            <a:ext cx="5183184" cy="45720"/>
          </a:xfrm>
        </p:spPr>
        <p:txBody>
          <a:bodyPr anchor="b">
            <a:normAutofit fontScale="25000" lnSpcReduction="20000"/>
          </a:bodyPr>
          <a:lstStyle/>
          <a:p>
            <a:endParaRPr lang="en-GB"/>
          </a:p>
        </p:txBody>
      </p:sp>
      <p:pic>
        <p:nvPicPr>
          <p:cNvPr id="6" name="Content Placeholder 6" descr="Many question marks on black background">
            <a:extLst>
              <a:ext uri="{FF2B5EF4-FFF2-40B4-BE49-F238E27FC236}">
                <a16:creationId xmlns:a16="http://schemas.microsoft.com/office/drawing/2014/main" id="{A6E1A4B6-81C6-9829-BB79-F682564BB6D8}"/>
              </a:ext>
            </a:extLst>
          </p:cNvPr>
          <p:cNvPicPr>
            <a:picLocks noGrp="1" noChangeAspect="1"/>
          </p:cNvPicPr>
          <p:nvPr>
            <p:ph idx="4"/>
          </p:nvPr>
        </p:nvPicPr>
        <p:blipFill>
          <a:blip r:embed="rId2"/>
          <a:srcRect l="66173" r="3840" b="2"/>
          <a:stretch>
            <a:fillRect/>
          </a:stretch>
        </p:blipFill>
        <p:spPr>
          <a:xfrm>
            <a:off x="7347862" y="845820"/>
            <a:ext cx="2323261" cy="5343845"/>
          </a:xfrm>
        </p:spPr>
      </p:pic>
    </p:spTree>
  </p:cSld>
  <p:clrMapOvr>
    <a:masterClrMapping/>
  </p:clrMapOvr>
  <mc:AlternateContent xmlns:mc="http://schemas.openxmlformats.org/markup-compatibility/2006" xmlns:p14="http://schemas.microsoft.com/office/powerpoint/2010/main">
    <mc:Choice Requires="p14">
      <p:transition spd="slow" p14:dur="2000" advTm="10093"/>
    </mc:Choice>
    <mc:Fallback xmlns="">
      <p:transition spd="slow" advTm="100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0968D05-93DA-F986-8E4C-E62E459881DA}"/>
              </a:ext>
            </a:extLst>
          </p:cNvPr>
          <p:cNvSpPr>
            <a:spLocks noGrp="1"/>
          </p:cNvSpPr>
          <p:nvPr>
            <p:ph type="ctrTitle"/>
          </p:nvPr>
        </p:nvSpPr>
        <p:spPr>
          <a:xfrm>
            <a:off x="622300" y="161925"/>
            <a:ext cx="10460038" cy="2398713"/>
          </a:xfrm>
        </p:spPr>
        <p:txBody>
          <a:bodyPr/>
          <a:lstStyle/>
          <a:p>
            <a:pPr eaLnBrk="1" hangingPunct="1"/>
            <a:r>
              <a:rPr lang="en-GB" altLang="en-US" sz="5400"/>
              <a:t>Peer Assisted Learning: Our</a:t>
            </a:r>
            <a:br>
              <a:rPr lang="en-GB" altLang="en-US" sz="5400"/>
            </a:br>
            <a:r>
              <a:rPr lang="en-GB" altLang="en-US" sz="5400"/>
              <a:t>Experience of 4:1 Model</a:t>
            </a:r>
            <a:endParaRPr lang="en-US" altLang="en-US" sz="5400"/>
          </a:p>
        </p:txBody>
      </p:sp>
      <p:sp>
        <p:nvSpPr>
          <p:cNvPr id="2051" name="Text Placeholder 5">
            <a:extLst>
              <a:ext uri="{FF2B5EF4-FFF2-40B4-BE49-F238E27FC236}">
                <a16:creationId xmlns:a16="http://schemas.microsoft.com/office/drawing/2014/main" id="{8094F540-7B9D-F423-351F-DA84CEEC7AFC}"/>
              </a:ext>
            </a:extLst>
          </p:cNvPr>
          <p:cNvSpPr>
            <a:spLocks noGrp="1"/>
          </p:cNvSpPr>
          <p:nvPr>
            <p:ph type="subTitle" idx="1"/>
          </p:nvPr>
        </p:nvSpPr>
        <p:spPr>
          <a:xfrm>
            <a:off x="1524000" y="2952750"/>
            <a:ext cx="9144000" cy="1655763"/>
          </a:xfrm>
        </p:spPr>
        <p:txBody>
          <a:bodyPr/>
          <a:lstStyle/>
          <a:p>
            <a:pPr eaLnBrk="1" hangingPunct="1"/>
            <a:r>
              <a:rPr lang="en-GB" altLang="en-US" sz="2800"/>
              <a:t>Ashley Johnstone</a:t>
            </a:r>
          </a:p>
          <a:p>
            <a:pPr eaLnBrk="1" hangingPunct="1"/>
            <a:r>
              <a:rPr lang="en-GB" altLang="en-US" sz="2800">
                <a:hlinkClick r:id="rId2"/>
              </a:rPr>
              <a:t>Ashley.johnstone2@nhs.scot</a:t>
            </a:r>
            <a:endParaRPr lang="en-GB" altLang="en-US" sz="2800"/>
          </a:p>
          <a:p>
            <a:pPr eaLnBrk="1" hangingPunct="1"/>
            <a:r>
              <a:rPr lang="en-GB" altLang="en-US" sz="2800"/>
              <a:t>Acting Physiotherapy Head of Service</a:t>
            </a:r>
          </a:p>
          <a:p>
            <a:pPr eaLnBrk="1" hangingPunct="1"/>
            <a:r>
              <a:rPr lang="en-GB" altLang="en-US" sz="2800"/>
              <a:t>Royal Hospital for Children, Glasgow</a:t>
            </a:r>
          </a:p>
          <a:p>
            <a:pPr eaLnBrk="1" hangingPunct="1"/>
            <a:r>
              <a:rPr lang="en-GB" altLang="en-US" sz="2800"/>
              <a:t>January 2025</a:t>
            </a:r>
          </a:p>
        </p:txBody>
      </p:sp>
      <p:pic>
        <p:nvPicPr>
          <p:cNvPr id="2052" name="Picture 1">
            <a:extLst>
              <a:ext uri="{FF2B5EF4-FFF2-40B4-BE49-F238E27FC236}">
                <a16:creationId xmlns:a16="http://schemas.microsoft.com/office/drawing/2014/main" id="{BC255A46-83E6-AF3B-4AC6-9AF162EEA4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763"/>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DBFC9A6E-5CE7-87AB-B02D-174EB00A2879}"/>
              </a:ext>
            </a:extLst>
          </p:cNvPr>
          <p:cNvSpPr>
            <a:spLocks noGrp="1"/>
          </p:cNvSpPr>
          <p:nvPr>
            <p:ph type="title"/>
          </p:nvPr>
        </p:nvSpPr>
        <p:spPr/>
        <p:txBody>
          <a:bodyPr/>
          <a:lstStyle/>
          <a:p>
            <a:pPr algn="ctr" eaLnBrk="1" hangingPunct="1">
              <a:defRPr/>
            </a:pPr>
            <a:r>
              <a:rPr lang="en-GB" altLang="en-US" dirty="0">
                <a:latin typeface="+mn-lt"/>
              </a:rPr>
              <a:t>What is Peer Assisted Learning?</a:t>
            </a:r>
            <a:endParaRPr lang="en-US" altLang="en-US" dirty="0">
              <a:latin typeface="+mn-lt"/>
            </a:endParaRPr>
          </a:p>
        </p:txBody>
      </p:sp>
      <p:sp>
        <p:nvSpPr>
          <p:cNvPr id="3075" name="Content Placeholder 5">
            <a:extLst>
              <a:ext uri="{FF2B5EF4-FFF2-40B4-BE49-F238E27FC236}">
                <a16:creationId xmlns:a16="http://schemas.microsoft.com/office/drawing/2014/main" id="{F18D1141-2548-7795-4168-92056EA75E8D}"/>
              </a:ext>
            </a:extLst>
          </p:cNvPr>
          <p:cNvSpPr>
            <a:spLocks noGrp="1"/>
          </p:cNvSpPr>
          <p:nvPr>
            <p:ph sz="half" idx="1"/>
          </p:nvPr>
        </p:nvSpPr>
        <p:spPr>
          <a:xfrm>
            <a:off x="741363" y="2336800"/>
            <a:ext cx="6423025" cy="4487863"/>
          </a:xfrm>
        </p:spPr>
        <p:txBody>
          <a:bodyPr/>
          <a:lstStyle/>
          <a:p>
            <a:pPr marL="0" indent="0" algn="ctr" eaLnBrk="1" hangingPunct="1">
              <a:buFont typeface="Arial" panose="020B0604020202020204" pitchFamily="34" charset="0"/>
              <a:buNone/>
            </a:pPr>
            <a:r>
              <a:rPr lang="en-GB" altLang="en-US"/>
              <a:t>“the development of knowledge and skill through active help and support among status equals or matched companions”</a:t>
            </a:r>
          </a:p>
          <a:p>
            <a:pPr marL="0" indent="0" algn="ctr" eaLnBrk="1" hangingPunct="1">
              <a:buFont typeface="Arial" panose="020B0604020202020204" pitchFamily="34" charset="0"/>
              <a:buNone/>
            </a:pPr>
            <a:endParaRPr lang="en-GB" altLang="en-US"/>
          </a:p>
          <a:p>
            <a:pPr marL="0" indent="0" eaLnBrk="1" hangingPunct="1">
              <a:buFont typeface="Arial" panose="020B0604020202020204" pitchFamily="34" charset="0"/>
              <a:buNone/>
            </a:pPr>
            <a:r>
              <a:rPr lang="en-GB" altLang="en-US" sz="2000"/>
              <a:t>Carr, S.E., Brand, G., Wei, L. </a:t>
            </a:r>
            <a:r>
              <a:rPr lang="en-GB" altLang="en-US" sz="2000" i="1"/>
              <a:t>et al.</a:t>
            </a:r>
            <a:r>
              <a:rPr lang="en-GB" altLang="en-US" sz="2000"/>
              <a:t> “Helping someone with a skill sharpens it in your own mind”: a mixed method study exploring health professions students experiences of Peer Assisted Learning (PAL). </a:t>
            </a:r>
            <a:r>
              <a:rPr lang="en-GB" altLang="en-US" sz="2000" i="1"/>
              <a:t>BMC Med Educ</a:t>
            </a:r>
            <a:r>
              <a:rPr lang="en-GB" altLang="en-US" sz="2000"/>
              <a:t> </a:t>
            </a:r>
            <a:r>
              <a:rPr lang="en-GB" altLang="en-US" sz="2000" b="1"/>
              <a:t>16</a:t>
            </a:r>
            <a:r>
              <a:rPr lang="en-GB" altLang="en-US" sz="2000"/>
              <a:t>, 48 (2016). </a:t>
            </a:r>
            <a:r>
              <a:rPr lang="en-GB" altLang="en-US" sz="2000">
                <a:hlinkClick r:id="rId2"/>
              </a:rPr>
              <a:t>https://doi.org/10.1186/s12909-016-0566-8</a:t>
            </a:r>
            <a:endParaRPr lang="en-GB" altLang="en-US" sz="2000"/>
          </a:p>
          <a:p>
            <a:pPr marL="0" indent="0" eaLnBrk="1" hangingPunct="1">
              <a:buFont typeface="Arial" panose="020B0604020202020204" pitchFamily="34" charset="0"/>
              <a:buNone/>
            </a:pPr>
            <a:endParaRPr lang="en-GB" altLang="en-US" sz="2000"/>
          </a:p>
          <a:p>
            <a:pPr marL="0" indent="0" eaLnBrk="1" hangingPunct="1">
              <a:buFont typeface="Arial" panose="020B0604020202020204" pitchFamily="34" charset="0"/>
              <a:buNone/>
            </a:pPr>
            <a:r>
              <a:rPr lang="en-GB" altLang="en-US" sz="2000">
                <a:hlinkClick r:id="rId3"/>
              </a:rPr>
              <a:t>AHP Peer Assisted Learning (PAL) placements | Turas | Learn</a:t>
            </a:r>
            <a:endParaRPr lang="en-GB" altLang="en-US" sz="2000"/>
          </a:p>
        </p:txBody>
      </p:sp>
      <p:pic>
        <p:nvPicPr>
          <p:cNvPr id="3076" name="Content Placeholder 7">
            <a:extLst>
              <a:ext uri="{FF2B5EF4-FFF2-40B4-BE49-F238E27FC236}">
                <a16:creationId xmlns:a16="http://schemas.microsoft.com/office/drawing/2014/main" id="{AF114335-C4FF-6F40-D088-D62F93091CC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874000" y="2336800"/>
            <a:ext cx="3181350" cy="4238625"/>
          </a:xfrm>
          <a:ln w="12700">
            <a:solidFill>
              <a:schemeClr val="tx1"/>
            </a:solidFill>
            <a:miter lim="800000"/>
            <a:headEnd/>
            <a:tailEnd/>
          </a:ln>
        </p:spPr>
      </p:pic>
      <p:pic>
        <p:nvPicPr>
          <p:cNvPr id="3077" name="Picture 2">
            <a:extLst>
              <a:ext uri="{FF2B5EF4-FFF2-40B4-BE49-F238E27FC236}">
                <a16:creationId xmlns:a16="http://schemas.microsoft.com/office/drawing/2014/main" id="{BA70742D-3E6F-952A-3FA8-3C80647BF5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44125" y="3175"/>
            <a:ext cx="204787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F004D82-2337-EDF0-1D75-4C7556214D6B}"/>
              </a:ext>
            </a:extLst>
          </p:cNvPr>
          <p:cNvSpPr>
            <a:spLocks noGrp="1"/>
          </p:cNvSpPr>
          <p:nvPr>
            <p:ph type="title"/>
          </p:nvPr>
        </p:nvSpPr>
        <p:spPr>
          <a:xfrm>
            <a:off x="819150" y="406400"/>
            <a:ext cx="10515600" cy="1325563"/>
          </a:xfrm>
        </p:spPr>
        <p:txBody>
          <a:bodyPr/>
          <a:lstStyle/>
          <a:p>
            <a:pPr algn="ctr" eaLnBrk="1" hangingPunct="1">
              <a:defRPr/>
            </a:pPr>
            <a:r>
              <a:rPr lang="en-GB" altLang="en-US" dirty="0">
                <a:latin typeface="+mn-lt"/>
              </a:rPr>
              <a:t>Our Placement Model</a:t>
            </a:r>
            <a:endParaRPr lang="en-US" altLang="en-US" dirty="0">
              <a:latin typeface="+mn-lt"/>
            </a:endParaRPr>
          </a:p>
        </p:txBody>
      </p:sp>
      <p:pic>
        <p:nvPicPr>
          <p:cNvPr id="4099" name="Content Placeholder 7">
            <a:extLst>
              <a:ext uri="{FF2B5EF4-FFF2-40B4-BE49-F238E27FC236}">
                <a16:creationId xmlns:a16="http://schemas.microsoft.com/office/drawing/2014/main" id="{58CEEFBB-EF1B-B013-C2D2-80A5579F47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22863" y="1841500"/>
            <a:ext cx="3262312" cy="4351338"/>
          </a:xfrm>
          <a:ln w="12700">
            <a:solidFill>
              <a:schemeClr val="tx1"/>
            </a:solidFill>
            <a:miter lim="800000"/>
            <a:headEnd/>
            <a:tailEnd/>
          </a:ln>
        </p:spPr>
      </p:pic>
      <p:sp>
        <p:nvSpPr>
          <p:cNvPr id="4100" name="Text Placeholder 4">
            <a:extLst>
              <a:ext uri="{FF2B5EF4-FFF2-40B4-BE49-F238E27FC236}">
                <a16:creationId xmlns:a16="http://schemas.microsoft.com/office/drawing/2014/main" id="{C94FA59E-9EF9-8FE1-A687-A330169DBBDC}"/>
              </a:ext>
            </a:extLst>
          </p:cNvPr>
          <p:cNvSpPr>
            <a:spLocks noGrp="1"/>
          </p:cNvSpPr>
          <p:nvPr>
            <p:ph type="body" idx="4294967295"/>
          </p:nvPr>
        </p:nvSpPr>
        <p:spPr>
          <a:xfrm>
            <a:off x="401638" y="1779588"/>
            <a:ext cx="4616450" cy="4843462"/>
          </a:xfrm>
        </p:spPr>
        <p:txBody>
          <a:bodyPr/>
          <a:lstStyle/>
          <a:p>
            <a:pPr eaLnBrk="1" hangingPunct="1"/>
            <a:r>
              <a:rPr lang="en-US" altLang="en-US"/>
              <a:t>Vision of Kath Sharp for the service to embrace peer assisted learning</a:t>
            </a:r>
          </a:p>
          <a:p>
            <a:pPr eaLnBrk="1" hangingPunct="1"/>
            <a:r>
              <a:rPr lang="en-US" altLang="en-US"/>
              <a:t>Paediatric physiotherapy respiratory placement</a:t>
            </a:r>
          </a:p>
          <a:p>
            <a:pPr eaLnBrk="1" hangingPunct="1"/>
            <a:r>
              <a:rPr lang="en-US" altLang="en-US"/>
              <a:t>Student Team of 2:1 - 6:1 </a:t>
            </a:r>
          </a:p>
          <a:p>
            <a:pPr eaLnBrk="1" hangingPunct="1"/>
            <a:r>
              <a:rPr lang="en-US" altLang="en-US"/>
              <a:t>Variations on the number of students onsite during pandemic</a:t>
            </a:r>
          </a:p>
          <a:p>
            <a:pPr eaLnBrk="1" hangingPunct="1"/>
            <a:r>
              <a:rPr lang="en-GB" altLang="en-US"/>
              <a:t>Embraced use of Digital</a:t>
            </a:r>
          </a:p>
          <a:p>
            <a:pPr eaLnBrk="1" hangingPunct="1"/>
            <a:endParaRPr lang="en-US" altLang="en-US"/>
          </a:p>
          <a:p>
            <a:pPr eaLnBrk="1" hangingPunct="1"/>
            <a:endParaRPr lang="en-US" altLang="en-US"/>
          </a:p>
          <a:p>
            <a:pPr eaLnBrk="1" hangingPunct="1"/>
            <a:endParaRPr lang="en-US" altLang="en-US"/>
          </a:p>
        </p:txBody>
      </p:sp>
      <p:pic>
        <p:nvPicPr>
          <p:cNvPr id="4101" name="Content Placeholder 8">
            <a:extLst>
              <a:ext uri="{FF2B5EF4-FFF2-40B4-BE49-F238E27FC236}">
                <a16:creationId xmlns:a16="http://schemas.microsoft.com/office/drawing/2014/main" id="{C8A75E0B-C6E7-7F4C-2271-730E20DC192F}"/>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8597900" y="1825625"/>
            <a:ext cx="3263900" cy="4351338"/>
          </a:xfrm>
          <a:ln w="12700">
            <a:solidFill>
              <a:schemeClr val="tx1"/>
            </a:solidFill>
            <a:miter lim="800000"/>
            <a:headEnd/>
            <a:tailEnd/>
          </a:ln>
        </p:spPr>
      </p:pic>
      <p:pic>
        <p:nvPicPr>
          <p:cNvPr id="4102" name="Picture 1">
            <a:extLst>
              <a:ext uri="{FF2B5EF4-FFF2-40B4-BE49-F238E27FC236}">
                <a16:creationId xmlns:a16="http://schemas.microsoft.com/office/drawing/2014/main" id="{88A41B0A-7E69-B7BC-A1E0-88DD845689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3038" y="0"/>
            <a:ext cx="177958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B0BE20A-3097-9BB0-2C36-926FFB19D286}"/>
              </a:ext>
            </a:extLst>
          </p:cNvPr>
          <p:cNvSpPr>
            <a:spLocks noGrp="1"/>
          </p:cNvSpPr>
          <p:nvPr>
            <p:ph type="title"/>
          </p:nvPr>
        </p:nvSpPr>
        <p:spPr>
          <a:xfrm>
            <a:off x="838200" y="203200"/>
            <a:ext cx="10515600" cy="1325563"/>
          </a:xfrm>
        </p:spPr>
        <p:txBody>
          <a:bodyPr/>
          <a:lstStyle/>
          <a:p>
            <a:pPr algn="ctr" eaLnBrk="1" hangingPunct="1">
              <a:defRPr/>
            </a:pPr>
            <a:r>
              <a:rPr lang="en-GB" altLang="en-US" dirty="0">
                <a:latin typeface="+mn-lt"/>
              </a:rPr>
              <a:t>A Typical Morning…</a:t>
            </a:r>
          </a:p>
        </p:txBody>
      </p:sp>
      <p:graphicFrame>
        <p:nvGraphicFramePr>
          <p:cNvPr id="2" name="Table 1">
            <a:extLst>
              <a:ext uri="{FF2B5EF4-FFF2-40B4-BE49-F238E27FC236}">
                <a16:creationId xmlns:a16="http://schemas.microsoft.com/office/drawing/2014/main" id="{6C57E50D-3A46-16DE-7533-E3FBCC67919A}"/>
              </a:ext>
            </a:extLst>
          </p:cNvPr>
          <p:cNvGraphicFramePr>
            <a:graphicFrameLocks noGrp="1"/>
          </p:cNvGraphicFramePr>
          <p:nvPr/>
        </p:nvGraphicFramePr>
        <p:xfrm>
          <a:off x="269875" y="1390650"/>
          <a:ext cx="6972300" cy="5491163"/>
        </p:xfrm>
        <a:graphic>
          <a:graphicData uri="http://schemas.openxmlformats.org/drawingml/2006/table">
            <a:tbl>
              <a:tblPr firstRow="1">
                <a:tableStyleId>{9D7B26C5-4107-4FEC-AEDC-1716B250A1EF}</a:tableStyleId>
              </a:tblPr>
              <a:tblGrid>
                <a:gridCol w="1026608">
                  <a:extLst>
                    <a:ext uri="{9D8B030D-6E8A-4147-A177-3AD203B41FA5}">
                      <a16:colId xmlns:a16="http://schemas.microsoft.com/office/drawing/2014/main" val="20000"/>
                    </a:ext>
                  </a:extLst>
                </a:gridCol>
                <a:gridCol w="5945692">
                  <a:extLst>
                    <a:ext uri="{9D8B030D-6E8A-4147-A177-3AD203B41FA5}">
                      <a16:colId xmlns:a16="http://schemas.microsoft.com/office/drawing/2014/main" val="20001"/>
                    </a:ext>
                  </a:extLst>
                </a:gridCol>
              </a:tblGrid>
              <a:tr h="592180">
                <a:tc>
                  <a:txBody>
                    <a:bodyPr/>
                    <a:lstStyle/>
                    <a:p>
                      <a:r>
                        <a:rPr lang="en-GB" sz="1800" dirty="0"/>
                        <a:t>Time</a:t>
                      </a:r>
                    </a:p>
                  </a:txBody>
                  <a:tcPr marL="91433" marR="91433" marT="45712" marB="45712"/>
                </a:tc>
                <a:tc>
                  <a:txBody>
                    <a:bodyPr/>
                    <a:lstStyle/>
                    <a:p>
                      <a:r>
                        <a:rPr lang="en-GB" sz="1800" dirty="0"/>
                        <a:t>Activity</a:t>
                      </a:r>
                    </a:p>
                  </a:txBody>
                  <a:tcPr marL="91433" marR="91433" marT="45712" marB="45712"/>
                </a:tc>
                <a:extLst>
                  <a:ext uri="{0D108BD9-81ED-4DB2-BD59-A6C34878D82A}">
                    <a16:rowId xmlns:a16="http://schemas.microsoft.com/office/drawing/2014/main" val="10000"/>
                  </a:ext>
                </a:extLst>
              </a:tr>
              <a:tr h="803452">
                <a:tc>
                  <a:txBody>
                    <a:bodyPr/>
                    <a:lstStyle/>
                    <a:p>
                      <a:r>
                        <a:rPr lang="en-GB" sz="1800" dirty="0"/>
                        <a:t>8.30am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t>Respiratory Team Huddle: discuss team plan for day, patient allocation and learning opportunities.</a:t>
                      </a:r>
                    </a:p>
                  </a:txBody>
                  <a:tcPr marL="91433" marR="91433" marT="45712" marB="45712"/>
                </a:tc>
                <a:extLst>
                  <a:ext uri="{0D108BD9-81ED-4DB2-BD59-A6C34878D82A}">
                    <a16:rowId xmlns:a16="http://schemas.microsoft.com/office/drawing/2014/main" val="10001"/>
                  </a:ext>
                </a:extLst>
              </a:tr>
              <a:tr h="914233">
                <a:tc>
                  <a:txBody>
                    <a:bodyPr/>
                    <a:lstStyle/>
                    <a:p>
                      <a:r>
                        <a:rPr lang="en-GB" sz="1800" dirty="0"/>
                        <a:t>9am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t>Student Team Huddle with PE: Make a plan for the morning, patient allocation, identify learning needs, tasks delegated / agreed.</a:t>
                      </a:r>
                    </a:p>
                  </a:txBody>
                  <a:tcPr marL="91433" marR="91433" marT="45712" marB="45712"/>
                </a:tc>
                <a:extLst>
                  <a:ext uri="{0D108BD9-81ED-4DB2-BD59-A6C34878D82A}">
                    <a16:rowId xmlns:a16="http://schemas.microsoft.com/office/drawing/2014/main" val="10002"/>
                  </a:ext>
                </a:extLst>
              </a:tr>
              <a:tr h="914233">
                <a:tc>
                  <a:txBody>
                    <a:bodyPr/>
                    <a:lstStyle/>
                    <a:p>
                      <a:r>
                        <a:rPr lang="en-GB" sz="1800" dirty="0"/>
                        <a:t>10am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t>Student Team Huddle with PE:</a:t>
                      </a:r>
                      <a:r>
                        <a:rPr lang="en-GB" altLang="en-US" sz="1800" baseline="0" dirty="0"/>
                        <a:t> F</a:t>
                      </a:r>
                      <a:r>
                        <a:rPr lang="en-GB" altLang="en-US" sz="1800" dirty="0"/>
                        <a:t>eedback on learning / evidence</a:t>
                      </a:r>
                      <a:r>
                        <a:rPr lang="en-GB" altLang="en-US" sz="1800" baseline="0" dirty="0"/>
                        <a:t> base</a:t>
                      </a:r>
                      <a:r>
                        <a:rPr lang="en-GB" altLang="en-US" sz="1800" dirty="0"/>
                        <a:t>, status of patients, make plan for seeing patients.</a:t>
                      </a:r>
                    </a:p>
                  </a:txBody>
                  <a:tcPr marL="91433" marR="91433" marT="45712" marB="45712"/>
                </a:tc>
                <a:extLst>
                  <a:ext uri="{0D108BD9-81ED-4DB2-BD59-A6C34878D82A}">
                    <a16:rowId xmlns:a16="http://schemas.microsoft.com/office/drawing/2014/main" val="10003"/>
                  </a:ext>
                </a:extLst>
              </a:tr>
              <a:tr h="914233">
                <a:tc>
                  <a:txBody>
                    <a:bodyPr/>
                    <a:lstStyle/>
                    <a:p>
                      <a:r>
                        <a:rPr lang="en-GB" sz="1800" dirty="0"/>
                        <a:t>10.30am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See patients, team effort with both virtual and onsite students actively involved in consultation and treatment session. Support from PE as required.</a:t>
                      </a:r>
                    </a:p>
                  </a:txBody>
                  <a:tcPr marL="91433" marR="91433" marT="45712" marB="45712"/>
                </a:tc>
                <a:extLst>
                  <a:ext uri="{0D108BD9-81ED-4DB2-BD59-A6C34878D82A}">
                    <a16:rowId xmlns:a16="http://schemas.microsoft.com/office/drawing/2014/main" val="10004"/>
                  </a:ext>
                </a:extLst>
              </a:tr>
              <a:tr h="639963">
                <a:tc>
                  <a:txBody>
                    <a:bodyPr/>
                    <a:lstStyle/>
                    <a:p>
                      <a:r>
                        <a:rPr lang="en-GB" sz="1800" dirty="0"/>
                        <a:t>11.30am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Student Team Huddle with PE to debrief and reflect on consultations.</a:t>
                      </a:r>
                    </a:p>
                  </a:txBody>
                  <a:tcPr marL="91433" marR="91433" marT="45712" marB="45712"/>
                </a:tc>
                <a:extLst>
                  <a:ext uri="{0D108BD9-81ED-4DB2-BD59-A6C34878D82A}">
                    <a16:rowId xmlns:a16="http://schemas.microsoft.com/office/drawing/2014/main" val="10005"/>
                  </a:ext>
                </a:extLst>
              </a:tr>
              <a:tr h="712871">
                <a:tc>
                  <a:txBody>
                    <a:bodyPr/>
                    <a:lstStyle/>
                    <a:p>
                      <a:r>
                        <a:rPr lang="en-GB" sz="1800" dirty="0"/>
                        <a:t>12pm</a:t>
                      </a:r>
                    </a:p>
                  </a:txBody>
                  <a:tcPr marL="91433" marR="91433"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Everyone writes up a set of notes to share with PE for feedback.</a:t>
                      </a:r>
                    </a:p>
                  </a:txBody>
                  <a:tcPr marL="91433" marR="91433" marT="45712" marB="45712"/>
                </a:tc>
                <a:extLst>
                  <a:ext uri="{0D108BD9-81ED-4DB2-BD59-A6C34878D82A}">
                    <a16:rowId xmlns:a16="http://schemas.microsoft.com/office/drawing/2014/main" val="10006"/>
                  </a:ext>
                </a:extLst>
              </a:tr>
            </a:tbl>
          </a:graphicData>
        </a:graphic>
      </p:graphicFrame>
      <p:pic>
        <p:nvPicPr>
          <p:cNvPr id="5141" name="Content Placeholder 9">
            <a:extLst>
              <a:ext uri="{FF2B5EF4-FFF2-40B4-BE49-F238E27FC236}">
                <a16:creationId xmlns:a16="http://schemas.microsoft.com/office/drawing/2014/main" id="{EAD2AA67-6A4A-4ABC-1734-3BC04427E0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80313" y="2551113"/>
            <a:ext cx="4057650" cy="3046412"/>
          </a:xfrm>
        </p:spPr>
      </p:pic>
      <p:pic>
        <p:nvPicPr>
          <p:cNvPr id="5142" name="Picture 10">
            <a:extLst>
              <a:ext uri="{FF2B5EF4-FFF2-40B4-BE49-F238E27FC236}">
                <a16:creationId xmlns:a16="http://schemas.microsoft.com/office/drawing/2014/main" id="{3908F3A3-7E67-298E-597C-CCE3B5AB8C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4275" y="73025"/>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7D797601-545E-A75E-848D-A69EE6156A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23813"/>
            <a:ext cx="204946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768903B7-A58E-AFE0-C5ED-835E604AF058}"/>
              </a:ext>
            </a:extLst>
          </p:cNvPr>
          <p:cNvSpPr>
            <a:spLocks noGrp="1"/>
          </p:cNvSpPr>
          <p:nvPr>
            <p:ph type="title"/>
          </p:nvPr>
        </p:nvSpPr>
        <p:spPr/>
        <p:txBody>
          <a:bodyPr/>
          <a:lstStyle/>
          <a:p>
            <a:pPr algn="ctr" eaLnBrk="1" hangingPunct="1">
              <a:defRPr/>
            </a:pPr>
            <a:r>
              <a:rPr lang="en-US" altLang="en-US" dirty="0">
                <a:latin typeface="+mn-lt"/>
              </a:rPr>
              <a:t>Student Perspective</a:t>
            </a:r>
          </a:p>
        </p:txBody>
      </p:sp>
      <p:sp>
        <p:nvSpPr>
          <p:cNvPr id="8195" name="Content Placeholder 2">
            <a:extLst>
              <a:ext uri="{FF2B5EF4-FFF2-40B4-BE49-F238E27FC236}">
                <a16:creationId xmlns:a16="http://schemas.microsoft.com/office/drawing/2014/main" id="{EB2FEDAF-6987-FCBC-2BD8-492CF15E07B2}"/>
              </a:ext>
            </a:extLst>
          </p:cNvPr>
          <p:cNvSpPr>
            <a:spLocks noGrp="1"/>
          </p:cNvSpPr>
          <p:nvPr>
            <p:ph idx="1"/>
          </p:nvPr>
        </p:nvSpPr>
        <p:spPr>
          <a:xfrm>
            <a:off x="1522413" y="2216150"/>
            <a:ext cx="10515600" cy="4351338"/>
          </a:xfrm>
        </p:spPr>
        <p:txBody>
          <a:bodyPr/>
          <a:lstStyle/>
          <a:p>
            <a:pPr marL="0" indent="0" eaLnBrk="1" hangingPunct="1">
              <a:buFont typeface="Arial" panose="020B0604020202020204" pitchFamily="34" charset="0"/>
              <a:buNone/>
              <a:defRPr/>
            </a:pPr>
            <a:endParaRPr lang="en-GB" altLang="en-US" dirty="0"/>
          </a:p>
          <a:p>
            <a:pPr eaLnBrk="1" hangingPunct="1">
              <a:defRPr/>
            </a:pPr>
            <a:endParaRPr lang="en-GB" altLang="en-US" dirty="0"/>
          </a:p>
        </p:txBody>
      </p:sp>
      <p:sp>
        <p:nvSpPr>
          <p:cNvPr id="2" name="Oval Callout 1">
            <a:extLst>
              <a:ext uri="{FF2B5EF4-FFF2-40B4-BE49-F238E27FC236}">
                <a16:creationId xmlns:a16="http://schemas.microsoft.com/office/drawing/2014/main" id="{64A5744B-A331-1155-6266-045369544A4D}"/>
              </a:ext>
            </a:extLst>
          </p:cNvPr>
          <p:cNvSpPr/>
          <p:nvPr/>
        </p:nvSpPr>
        <p:spPr>
          <a:xfrm>
            <a:off x="6761163" y="1690688"/>
            <a:ext cx="5276850" cy="2684462"/>
          </a:xfrm>
          <a:prstGeom prst="wedgeEllipseCallou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model allowed us as students to share previous experiences and knowledge amongst one another which created a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positive learning environment</a:t>
            </a:r>
          </a:p>
        </p:txBody>
      </p:sp>
      <p:sp>
        <p:nvSpPr>
          <p:cNvPr id="3" name="Oval Callout 2">
            <a:extLst>
              <a:ext uri="{FF2B5EF4-FFF2-40B4-BE49-F238E27FC236}">
                <a16:creationId xmlns:a16="http://schemas.microsoft.com/office/drawing/2014/main" id="{5F70567D-69F5-84D4-9E4C-CAC83817ABAD}"/>
              </a:ext>
            </a:extLst>
          </p:cNvPr>
          <p:cNvSpPr/>
          <p:nvPr/>
        </p:nvSpPr>
        <p:spPr>
          <a:xfrm>
            <a:off x="1857375" y="3224213"/>
            <a:ext cx="5738813" cy="3135312"/>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Having the ability to problem solve with my peers was a particular aspect of the 4:1 model that really appealed to me. This enabled me to report back to my practice educators more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confidently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yet still feel comfortable to ask any unresolved questions.</a:t>
            </a:r>
          </a:p>
        </p:txBody>
      </p:sp>
      <p:sp>
        <p:nvSpPr>
          <p:cNvPr id="4" name="Oval Callout 3">
            <a:extLst>
              <a:ext uri="{FF2B5EF4-FFF2-40B4-BE49-F238E27FC236}">
                <a16:creationId xmlns:a16="http://schemas.microsoft.com/office/drawing/2014/main" id="{E0CA522D-C2C1-AEA3-C37F-93EEAA22E32B}"/>
              </a:ext>
            </a:extLst>
          </p:cNvPr>
          <p:cNvSpPr/>
          <p:nvPr/>
        </p:nvSpPr>
        <p:spPr>
          <a:xfrm>
            <a:off x="150813" y="1392238"/>
            <a:ext cx="5541962" cy="1831975"/>
          </a:xfrm>
          <a:prstGeom prst="wedgeEllipseCallou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Clinical reasoning together and exploring a variety of treatment techniques allowed me to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increase my confidence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handling and treating paediatric patients.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578FA94-1EF7-AF7A-F98D-813EFB4C833D}"/>
              </a:ext>
            </a:extLst>
          </p:cNvPr>
          <p:cNvSpPr>
            <a:spLocks noGrp="1"/>
          </p:cNvSpPr>
          <p:nvPr>
            <p:ph type="title"/>
          </p:nvPr>
        </p:nvSpPr>
        <p:spPr>
          <a:xfrm>
            <a:off x="385763" y="554038"/>
            <a:ext cx="10515600" cy="1325562"/>
          </a:xfrm>
        </p:spPr>
        <p:txBody>
          <a:bodyPr/>
          <a:lstStyle/>
          <a:p>
            <a:pPr>
              <a:defRPr/>
            </a:pPr>
            <a:r>
              <a:rPr lang="en-GB" altLang="en-US" dirty="0">
                <a:latin typeface="+mn-lt"/>
              </a:rPr>
              <a:t>Practice Educator Perspective</a:t>
            </a:r>
          </a:p>
        </p:txBody>
      </p:sp>
      <p:sp>
        <p:nvSpPr>
          <p:cNvPr id="4" name="Oval Callout 3">
            <a:extLst>
              <a:ext uri="{FF2B5EF4-FFF2-40B4-BE49-F238E27FC236}">
                <a16:creationId xmlns:a16="http://schemas.microsoft.com/office/drawing/2014/main" id="{0E099552-34B2-75B2-5632-3D9C27D5812E}"/>
              </a:ext>
            </a:extLst>
          </p:cNvPr>
          <p:cNvSpPr/>
          <p:nvPr/>
        </p:nvSpPr>
        <p:spPr>
          <a:xfrm>
            <a:off x="527050" y="2001838"/>
            <a:ext cx="5289550" cy="2076450"/>
          </a:xfrm>
          <a:prstGeom prst="wedgeEllipseCallou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was a pleasure to observe students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taking on the responsibility for their own learning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sharing their knowledge and experience with each other</a:t>
            </a:r>
          </a:p>
        </p:txBody>
      </p:sp>
      <p:sp>
        <p:nvSpPr>
          <p:cNvPr id="5" name="Oval Callout 4">
            <a:extLst>
              <a:ext uri="{FF2B5EF4-FFF2-40B4-BE49-F238E27FC236}">
                <a16:creationId xmlns:a16="http://schemas.microsoft.com/office/drawing/2014/main" id="{EAB71034-8B67-0CD6-CDB1-2FB5B84FE7B1}"/>
              </a:ext>
            </a:extLst>
          </p:cNvPr>
          <p:cNvSpPr/>
          <p:nvPr/>
        </p:nvSpPr>
        <p:spPr>
          <a:xfrm>
            <a:off x="6005513" y="1535113"/>
            <a:ext cx="4143375" cy="2133600"/>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My role has not been that of a teacher but as a guide to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facilitate learning</a:t>
            </a:r>
          </a:p>
        </p:txBody>
      </p:sp>
      <p:sp>
        <p:nvSpPr>
          <p:cNvPr id="6" name="Oval Callout 5">
            <a:extLst>
              <a:ext uri="{FF2B5EF4-FFF2-40B4-BE49-F238E27FC236}">
                <a16:creationId xmlns:a16="http://schemas.microsoft.com/office/drawing/2014/main" id="{7653CE33-DAE2-594D-7597-E57F3B169EE6}"/>
              </a:ext>
            </a:extLst>
          </p:cNvPr>
          <p:cNvSpPr/>
          <p:nvPr/>
        </p:nvSpPr>
        <p:spPr>
          <a:xfrm>
            <a:off x="2892425" y="3867150"/>
            <a:ext cx="5848350" cy="2546350"/>
          </a:xfrm>
          <a:prstGeom prst="wedgeEllipseCallou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Students thrive from the support of their peers to work competently and independently with their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individual caseload</a:t>
            </a:r>
          </a:p>
        </p:txBody>
      </p:sp>
      <p:pic>
        <p:nvPicPr>
          <p:cNvPr id="7174" name="Picture 1">
            <a:extLst>
              <a:ext uri="{FF2B5EF4-FFF2-40B4-BE49-F238E27FC236}">
                <a16:creationId xmlns:a16="http://schemas.microsoft.com/office/drawing/2014/main" id="{480B7370-2398-FF4E-916F-C7BB5C2F51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5225" y="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F14597-DF77-A619-BF75-4242B1CB6D4A}"/>
              </a:ext>
            </a:extLst>
          </p:cNvPr>
          <p:cNvSpPr>
            <a:spLocks noGrp="1"/>
          </p:cNvSpPr>
          <p:nvPr>
            <p:ph type="title"/>
          </p:nvPr>
        </p:nvSpPr>
        <p:spPr>
          <a:xfrm>
            <a:off x="1149350" y="134938"/>
            <a:ext cx="10515600" cy="1325562"/>
          </a:xfrm>
        </p:spPr>
        <p:txBody>
          <a:bodyPr/>
          <a:lstStyle/>
          <a:p>
            <a:pPr>
              <a:defRPr/>
            </a:pPr>
            <a:r>
              <a:rPr lang="en-GB" altLang="en-US" dirty="0">
                <a:latin typeface="+mn-lt"/>
              </a:rPr>
              <a:t>Conclusion: Peer Assisted Learning</a:t>
            </a:r>
          </a:p>
        </p:txBody>
      </p:sp>
      <p:sp>
        <p:nvSpPr>
          <p:cNvPr id="8195" name="Content Placeholder 2">
            <a:extLst>
              <a:ext uri="{FF2B5EF4-FFF2-40B4-BE49-F238E27FC236}">
                <a16:creationId xmlns:a16="http://schemas.microsoft.com/office/drawing/2014/main" id="{9AC8AABB-1F22-60E1-D948-5C41630D6476}"/>
              </a:ext>
            </a:extLst>
          </p:cNvPr>
          <p:cNvSpPr>
            <a:spLocks noGrp="1"/>
          </p:cNvSpPr>
          <p:nvPr>
            <p:ph idx="1"/>
          </p:nvPr>
        </p:nvSpPr>
        <p:spPr>
          <a:xfrm>
            <a:off x="427038" y="1460500"/>
            <a:ext cx="5526087" cy="4775200"/>
          </a:xfrm>
        </p:spPr>
        <p:txBody>
          <a:bodyPr/>
          <a:lstStyle/>
          <a:p>
            <a:pPr eaLnBrk="1" hangingPunct="1">
              <a:buFont typeface="Wingdings" panose="05000000000000000000" pitchFamily="2" charset="2"/>
              <a:buChar char="ü"/>
            </a:pPr>
            <a:r>
              <a:rPr lang="en-GB" altLang="en-US" sz="2400"/>
              <a:t>Team work, opportunities for sharing answers, ideas, and perspectives, in a supportive environment</a:t>
            </a:r>
          </a:p>
          <a:p>
            <a:pPr eaLnBrk="1" hangingPunct="1">
              <a:buFont typeface="Wingdings" panose="05000000000000000000" pitchFamily="2" charset="2"/>
              <a:buChar char="ü"/>
            </a:pPr>
            <a:r>
              <a:rPr lang="en-GB" altLang="en-US" sz="2400"/>
              <a:t>Promotes clinical reasoning and reflective practice</a:t>
            </a:r>
          </a:p>
          <a:p>
            <a:pPr eaLnBrk="1" hangingPunct="1">
              <a:buFont typeface="Wingdings" panose="05000000000000000000" pitchFamily="2" charset="2"/>
              <a:buChar char="ü"/>
            </a:pPr>
            <a:r>
              <a:rPr lang="en-GB" altLang="en-US" sz="2400"/>
              <a:t>Promotes learning of softer skills in addition to technical skills </a:t>
            </a:r>
          </a:p>
          <a:p>
            <a:pPr eaLnBrk="1" hangingPunct="1">
              <a:buFont typeface="Wingdings" panose="05000000000000000000" pitchFamily="2" charset="2"/>
              <a:buChar char="ü"/>
            </a:pPr>
            <a:r>
              <a:rPr lang="en-GB" altLang="en-US" sz="2400"/>
              <a:t>Increased confidence </a:t>
            </a:r>
          </a:p>
          <a:p>
            <a:pPr eaLnBrk="1" hangingPunct="1">
              <a:buFont typeface="Wingdings" panose="05000000000000000000" pitchFamily="2" charset="2"/>
              <a:buChar char="ü"/>
            </a:pPr>
            <a:r>
              <a:rPr lang="en-GB" altLang="en-US" sz="2400"/>
              <a:t>Increased responsibility, autonomy and achievement</a:t>
            </a:r>
          </a:p>
          <a:p>
            <a:pPr eaLnBrk="1" hangingPunct="1">
              <a:buFont typeface="Wingdings" panose="05000000000000000000" pitchFamily="2" charset="2"/>
              <a:buChar char="ü"/>
            </a:pPr>
            <a:r>
              <a:rPr lang="en-GB" altLang="en-US" sz="2400"/>
              <a:t>Prepares students to be life long learners</a:t>
            </a:r>
          </a:p>
          <a:p>
            <a:pPr eaLnBrk="1" hangingPunct="1">
              <a:buFont typeface="Wingdings" panose="05000000000000000000" pitchFamily="2" charset="2"/>
              <a:buChar char="ü"/>
            </a:pPr>
            <a:r>
              <a:rPr lang="en-GB" altLang="en-US" sz="2400"/>
              <a:t>Prepares students to be part of the workforce</a:t>
            </a:r>
          </a:p>
        </p:txBody>
      </p:sp>
      <p:sp>
        <p:nvSpPr>
          <p:cNvPr id="2" name="Oval Callout 1">
            <a:extLst>
              <a:ext uri="{FF2B5EF4-FFF2-40B4-BE49-F238E27FC236}">
                <a16:creationId xmlns:a16="http://schemas.microsoft.com/office/drawing/2014/main" id="{561C9C7B-AF2F-6E91-19D0-6305BAD0A0DA}"/>
              </a:ext>
            </a:extLst>
          </p:cNvPr>
          <p:cNvSpPr/>
          <p:nvPr/>
        </p:nvSpPr>
        <p:spPr>
          <a:xfrm>
            <a:off x="5830888" y="2293938"/>
            <a:ext cx="5907087" cy="3292475"/>
          </a:xfrm>
          <a:prstGeom prst="wedgeEllipseCallout">
            <a:avLst/>
          </a:prstGeom>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Tell me and I’ll forget,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teach me and I may remember,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involve me and I’ll learn.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Benjamin Franklin</a:t>
            </a:r>
          </a:p>
        </p:txBody>
      </p:sp>
      <p:pic>
        <p:nvPicPr>
          <p:cNvPr id="8197" name="Picture 4">
            <a:extLst>
              <a:ext uri="{FF2B5EF4-FFF2-40B4-BE49-F238E27FC236}">
                <a16:creationId xmlns:a16="http://schemas.microsoft.com/office/drawing/2014/main" id="{B7770B12-C98F-82D0-979A-64ED2A05FF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5225" y="3175"/>
            <a:ext cx="204787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059600" y="1925673"/>
            <a:ext cx="4072800" cy="2049600"/>
          </a:xfrm>
          <a:prstGeom prst="rect">
            <a:avLst/>
          </a:prstGeom>
        </p:spPr>
        <p:txBody>
          <a:bodyPr spcFirstLastPara="1" wrap="square" lIns="121900" tIns="121900" rIns="121900" bIns="121900" anchor="b" anchorCtr="0">
            <a:normAutofit/>
          </a:bodyPr>
          <a:lstStyle/>
          <a:p>
            <a:pPr algn="l">
              <a:buSzPts val="1100"/>
            </a:pPr>
            <a:endParaRPr sz="9333">
              <a:latin typeface="Montserrat"/>
              <a:ea typeface="Montserrat"/>
              <a:cs typeface="Montserrat"/>
              <a:sym typeface="Montserrat"/>
            </a:endParaRPr>
          </a:p>
        </p:txBody>
      </p:sp>
      <p:sp>
        <p:nvSpPr>
          <p:cNvPr id="63" name="Google Shape;63;p13"/>
          <p:cNvSpPr txBox="1">
            <a:spLocks noGrp="1"/>
          </p:cNvSpPr>
          <p:nvPr>
            <p:ph type="subTitle" idx="1"/>
          </p:nvPr>
        </p:nvSpPr>
        <p:spPr>
          <a:xfrm>
            <a:off x="4059600" y="4155440"/>
            <a:ext cx="4072800" cy="935200"/>
          </a:xfrm>
          <a:prstGeom prst="rect">
            <a:avLst/>
          </a:prstGeom>
        </p:spPr>
        <p:txBody>
          <a:bodyPr spcFirstLastPara="1" wrap="square" lIns="121900" tIns="121900" rIns="121900" bIns="121900" anchor="t" anchorCtr="0">
            <a:normAutofit fontScale="77500" lnSpcReduction="20000"/>
          </a:bodyPr>
          <a:lstStyle/>
          <a:p>
            <a:pPr marL="0" indent="0"/>
            <a:endParaRPr>
              <a:latin typeface="Montserrat"/>
              <a:ea typeface="Montserrat"/>
              <a:cs typeface="Montserrat"/>
              <a:sym typeface="Montserrat"/>
            </a:endParaRPr>
          </a:p>
          <a:p>
            <a:pPr marL="0" indent="0">
              <a:buSzPct val="55000"/>
            </a:pPr>
            <a:r>
              <a:rPr lang="en-GB" sz="2667">
                <a:latin typeface="Montserrat"/>
                <a:ea typeface="Montserrat"/>
                <a:cs typeface="Montserrat"/>
                <a:sym typeface="Montserrat"/>
              </a:rPr>
              <a:t>CSP Scottish Board Webinar</a:t>
            </a:r>
            <a:endParaRPr>
              <a:latin typeface="Montserrat"/>
              <a:ea typeface="Montserrat"/>
              <a:cs typeface="Montserrat"/>
              <a:sym typeface="Montserrat"/>
            </a:endParaRPr>
          </a:p>
        </p:txBody>
      </p:sp>
      <p:pic>
        <p:nvPicPr>
          <p:cNvPr id="64" name="Google Shape;64;p13"/>
          <p:cNvPicPr preferRelativeResize="0"/>
          <p:nvPr/>
        </p:nvPicPr>
        <p:blipFill>
          <a:blip r:embed="rId3">
            <a:alphaModFix/>
          </a:blip>
          <a:stretch>
            <a:fillRect/>
          </a:stretch>
        </p:blipFill>
        <p:spPr>
          <a:xfrm>
            <a:off x="4228200" y="2282741"/>
            <a:ext cx="3735600" cy="1509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15600" y="381867"/>
            <a:ext cx="11360800" cy="1108400"/>
          </a:xfrm>
          <a:prstGeom prst="rect">
            <a:avLst/>
          </a:prstGeom>
        </p:spPr>
        <p:txBody>
          <a:bodyPr spcFirstLastPara="1" wrap="square" lIns="121900" tIns="121900" rIns="121900" bIns="121900" anchor="b" anchorCtr="0">
            <a:normAutofit/>
          </a:bodyPr>
          <a:lstStyle/>
          <a:p>
            <a:r>
              <a:rPr lang="en-GB"/>
              <a:t>BACKGROUND</a:t>
            </a:r>
            <a:endParaRPr/>
          </a:p>
        </p:txBody>
      </p:sp>
      <p:sp>
        <p:nvSpPr>
          <p:cNvPr id="70" name="Google Shape;70;p14"/>
          <p:cNvSpPr txBox="1">
            <a:spLocks noGrp="1"/>
          </p:cNvSpPr>
          <p:nvPr>
            <p:ph type="body" idx="1"/>
          </p:nvPr>
        </p:nvSpPr>
        <p:spPr>
          <a:xfrm>
            <a:off x="326333" y="1663367"/>
            <a:ext cx="6295600" cy="4472000"/>
          </a:xfrm>
          <a:prstGeom prst="rect">
            <a:avLst/>
          </a:prstGeom>
        </p:spPr>
        <p:txBody>
          <a:bodyPr spcFirstLastPara="1" wrap="square" lIns="121900" tIns="121900" rIns="121900" bIns="121900" anchor="t" anchorCtr="0">
            <a:normAutofit/>
          </a:bodyPr>
          <a:lstStyle/>
          <a:p>
            <a:r>
              <a:rPr lang="en-GB"/>
              <a:t>Who are we?</a:t>
            </a:r>
            <a:endParaRPr/>
          </a:p>
          <a:p>
            <a:pPr lvl="1"/>
            <a:r>
              <a:rPr lang="en-GB"/>
              <a:t>ESP Physio | Elite Sporting Performance Ltd</a:t>
            </a:r>
            <a:endParaRPr/>
          </a:p>
          <a:p>
            <a:pPr lvl="1"/>
            <a:r>
              <a:rPr lang="en-GB"/>
              <a:t>Private MSK Physio Providers</a:t>
            </a:r>
            <a:endParaRPr/>
          </a:p>
          <a:p>
            <a:pPr lvl="1"/>
            <a:r>
              <a:rPr lang="en-GB"/>
              <a:t>4 clinics across central Scotland</a:t>
            </a:r>
            <a:endParaRPr/>
          </a:p>
          <a:p>
            <a:pPr lvl="1"/>
            <a:r>
              <a:rPr lang="en-GB"/>
              <a:t>We treat patients from all walks of life </a:t>
            </a:r>
            <a:endParaRPr/>
          </a:p>
          <a:p>
            <a:pPr lvl="2"/>
            <a:r>
              <a:rPr lang="en-GB"/>
              <a:t>initially specialised in sports injuries</a:t>
            </a:r>
            <a:endParaRPr/>
          </a:p>
          <a:p>
            <a:pPr lvl="1"/>
            <a:r>
              <a:rPr lang="en-GB"/>
              <a:t>Sporting Contracts</a:t>
            </a:r>
            <a:endParaRPr/>
          </a:p>
          <a:p>
            <a:pPr lvl="2"/>
            <a:r>
              <a:rPr lang="en-GB"/>
              <a:t>Stirling County RFC</a:t>
            </a:r>
            <a:endParaRPr/>
          </a:p>
          <a:p>
            <a:pPr lvl="2"/>
            <a:r>
              <a:rPr lang="en-GB"/>
              <a:t>Dollar Academy Rugby Teams</a:t>
            </a:r>
            <a:endParaRPr/>
          </a:p>
          <a:p>
            <a:pPr lvl="1"/>
            <a:r>
              <a:rPr lang="en-GB"/>
              <a:t>Growing company currently treat over 1000 patients per month</a:t>
            </a:r>
            <a:endParaRPr/>
          </a:p>
          <a:p>
            <a:pPr indent="0">
              <a:spcBef>
                <a:spcPts val="1600"/>
              </a:spcBef>
              <a:spcAft>
                <a:spcPts val="1600"/>
              </a:spcAft>
              <a:buNone/>
            </a:pPr>
            <a:endParaRPr/>
          </a:p>
        </p:txBody>
      </p:sp>
      <p:pic>
        <p:nvPicPr>
          <p:cNvPr id="71" name="Google Shape;71;p14"/>
          <p:cNvPicPr preferRelativeResize="0"/>
          <p:nvPr/>
        </p:nvPicPr>
        <p:blipFill>
          <a:blip r:embed="rId3">
            <a:alphaModFix/>
          </a:blip>
          <a:stretch>
            <a:fillRect/>
          </a:stretch>
        </p:blipFill>
        <p:spPr>
          <a:xfrm>
            <a:off x="7098001" y="1238201"/>
            <a:ext cx="4471999" cy="4471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91C8-E439-0C6B-CE4C-EFC43DE24C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B6E07F-4AD2-5AF6-9404-E0FD546D52D5}"/>
              </a:ext>
            </a:extLst>
          </p:cNvPr>
          <p:cNvSpPr txBox="1"/>
          <p:nvPr/>
        </p:nvSpPr>
        <p:spPr>
          <a:xfrm>
            <a:off x="622169" y="1367054"/>
            <a:ext cx="10265790"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t>Please put mics to mute</a:t>
            </a:r>
            <a:b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br>
            <a:endPar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t>Presentations from this session are being recorded and will be shared afterwards on </a:t>
            </a:r>
            <a:r>
              <a:rPr kumimoji="0" lang="en-GB" sz="2800" b="0" i="0" u="none" strike="noStrike" kern="1200" cap="none" spc="0" normalizeH="0" baseline="0" noProof="0" dirty="0" err="1">
                <a:ln>
                  <a:noFill/>
                </a:ln>
                <a:solidFill>
                  <a:srgbClr val="002060"/>
                </a:solidFill>
                <a:effectLst/>
                <a:uLnTx/>
                <a:uFillTx/>
                <a:latin typeface="Aptos" panose="02110004020202020204"/>
                <a:ea typeface="+mn-ea"/>
                <a:cs typeface="+mn-cs"/>
              </a:rPr>
              <a:t>iCSP</a:t>
            </a:r>
            <a: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t> and via Eventbrite (feel free to turn your camera off)</a:t>
            </a:r>
            <a:b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br>
            <a:endPar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Aptos" panose="02110004020202020204"/>
                <a:ea typeface="+mn-ea"/>
                <a:cs typeface="+mn-cs"/>
              </a:rPr>
              <a:t>Please use the chat box to introduce yourself and also to make any questions or comments (please put questions as they occur to you through the presentations in the chat box and we will return to these at the end)</a:t>
            </a:r>
          </a:p>
        </p:txBody>
      </p:sp>
      <p:pic>
        <p:nvPicPr>
          <p:cNvPr id="5" name="Picture 4" descr="A close-up of a logo&#10;&#10;Description automatically generated">
            <a:extLst>
              <a:ext uri="{FF2B5EF4-FFF2-40B4-BE49-F238E27FC236}">
                <a16:creationId xmlns:a16="http://schemas.microsoft.com/office/drawing/2014/main" id="{61A6C3EE-16B6-345C-058B-035167F49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85" y="282805"/>
            <a:ext cx="2535810" cy="646764"/>
          </a:xfrm>
          <a:prstGeom prst="rect">
            <a:avLst/>
          </a:prstGeom>
        </p:spPr>
      </p:pic>
      <p:sp>
        <p:nvSpPr>
          <p:cNvPr id="3" name="TextBox 2">
            <a:extLst>
              <a:ext uri="{FF2B5EF4-FFF2-40B4-BE49-F238E27FC236}">
                <a16:creationId xmlns:a16="http://schemas.microsoft.com/office/drawing/2014/main" id="{9CB1D5C2-BC3C-496F-1D73-EEB53C118216}"/>
              </a:ext>
            </a:extLst>
          </p:cNvPr>
          <p:cNvSpPr txBox="1"/>
          <p:nvPr/>
        </p:nvSpPr>
        <p:spPr>
          <a:xfrm>
            <a:off x="3751868" y="282805"/>
            <a:ext cx="62499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ptos" panose="02110004020202020204"/>
                <a:ea typeface="+mn-ea"/>
                <a:cs typeface="+mn-cs"/>
              </a:rPr>
              <a:t>Housekeeping</a:t>
            </a:r>
          </a:p>
        </p:txBody>
      </p:sp>
    </p:spTree>
    <p:extLst>
      <p:ext uri="{BB962C8B-B14F-4D97-AF65-F5344CB8AC3E}">
        <p14:creationId xmlns:p14="http://schemas.microsoft.com/office/powerpoint/2010/main" val="170260308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Why Take Students?</a:t>
            </a:r>
            <a:endParaRPr/>
          </a:p>
        </p:txBody>
      </p:sp>
      <p:sp>
        <p:nvSpPr>
          <p:cNvPr id="77" name="Google Shape;77;p15"/>
          <p:cNvSpPr txBox="1">
            <a:spLocks noGrp="1"/>
          </p:cNvSpPr>
          <p:nvPr>
            <p:ph type="body" idx="1"/>
          </p:nvPr>
        </p:nvSpPr>
        <p:spPr>
          <a:xfrm>
            <a:off x="415600" y="1633633"/>
            <a:ext cx="6314400" cy="4472000"/>
          </a:xfrm>
          <a:prstGeom prst="rect">
            <a:avLst/>
          </a:prstGeom>
        </p:spPr>
        <p:txBody>
          <a:bodyPr spcFirstLastPara="1" wrap="square" lIns="121900" tIns="121900" rIns="121900" bIns="121900" anchor="t" anchorCtr="0">
            <a:normAutofit/>
          </a:bodyPr>
          <a:lstStyle/>
          <a:p>
            <a:r>
              <a:rPr lang="en-GB"/>
              <a:t>Give back to the profession </a:t>
            </a:r>
            <a:endParaRPr/>
          </a:p>
          <a:p>
            <a:r>
              <a:rPr lang="en-GB"/>
              <a:t>Help the new generation of clinicians</a:t>
            </a:r>
            <a:endParaRPr/>
          </a:p>
          <a:p>
            <a:r>
              <a:rPr lang="en-GB"/>
              <a:t>Support QMU </a:t>
            </a:r>
            <a:endParaRPr/>
          </a:p>
          <a:p>
            <a:r>
              <a:rPr lang="en-GB"/>
              <a:t>Add to our credibility as a company</a:t>
            </a:r>
            <a:endParaRPr/>
          </a:p>
          <a:p>
            <a:r>
              <a:rPr lang="en-GB"/>
              <a:t>Help our clinicians become better</a:t>
            </a:r>
            <a:endParaRPr/>
          </a:p>
          <a:p>
            <a:pPr indent="0">
              <a:spcBef>
                <a:spcPts val="1600"/>
              </a:spcBef>
              <a:buNone/>
            </a:pPr>
            <a:endParaRPr/>
          </a:p>
          <a:p>
            <a:pPr indent="0">
              <a:spcBef>
                <a:spcPts val="1600"/>
              </a:spcBef>
              <a:spcAft>
                <a:spcPts val="1600"/>
              </a:spcAft>
              <a:buNone/>
            </a:pPr>
            <a:endParaRPr/>
          </a:p>
        </p:txBody>
      </p:sp>
      <p:pic>
        <p:nvPicPr>
          <p:cNvPr id="78" name="Google Shape;78;p15"/>
          <p:cNvPicPr preferRelativeResize="0"/>
          <p:nvPr/>
        </p:nvPicPr>
        <p:blipFill>
          <a:blip r:embed="rId3">
            <a:alphaModFix/>
          </a:blip>
          <a:stretch>
            <a:fillRect/>
          </a:stretch>
        </p:blipFill>
        <p:spPr>
          <a:xfrm>
            <a:off x="7307100" y="968018"/>
            <a:ext cx="3280509" cy="49219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How We Work It</a:t>
            </a:r>
            <a:endParaRPr/>
          </a:p>
        </p:txBody>
      </p:sp>
      <p:sp>
        <p:nvSpPr>
          <p:cNvPr id="84" name="Google Shape;84;p16"/>
          <p:cNvSpPr txBox="1">
            <a:spLocks noGrp="1"/>
          </p:cNvSpPr>
          <p:nvPr>
            <p:ph type="body" idx="1"/>
          </p:nvPr>
        </p:nvSpPr>
        <p:spPr>
          <a:xfrm>
            <a:off x="415600" y="1633633"/>
            <a:ext cx="6678400" cy="4472000"/>
          </a:xfrm>
          <a:prstGeom prst="rect">
            <a:avLst/>
          </a:prstGeom>
        </p:spPr>
        <p:txBody>
          <a:bodyPr spcFirstLastPara="1" wrap="square" lIns="121900" tIns="121900" rIns="121900" bIns="121900" anchor="t" anchorCtr="0">
            <a:normAutofit/>
          </a:bodyPr>
          <a:lstStyle/>
          <a:p>
            <a:r>
              <a:rPr lang="en-GB"/>
              <a:t>Started with QMU in 2016</a:t>
            </a:r>
            <a:endParaRPr/>
          </a:p>
          <a:p>
            <a:r>
              <a:rPr lang="en-GB"/>
              <a:t>Initially elective final year students </a:t>
            </a:r>
            <a:endParaRPr/>
          </a:p>
          <a:p>
            <a:r>
              <a:rPr lang="en-GB"/>
              <a:t>3 physio students per year</a:t>
            </a:r>
            <a:endParaRPr/>
          </a:p>
          <a:p>
            <a:r>
              <a:rPr lang="en-GB"/>
              <a:t>Demand Increased!</a:t>
            </a:r>
            <a:endParaRPr/>
          </a:p>
          <a:p>
            <a:r>
              <a:rPr lang="en-GB"/>
              <a:t>Now students at various stages</a:t>
            </a:r>
            <a:endParaRPr/>
          </a:p>
          <a:p>
            <a:r>
              <a:rPr lang="en-GB"/>
              <a:t>Elective students from across UK and Europe</a:t>
            </a:r>
            <a:endParaRPr/>
          </a:p>
          <a:p>
            <a:r>
              <a:rPr lang="en-GB"/>
              <a:t>Opened up to 2 students per block throughout the year</a:t>
            </a:r>
            <a:endParaRPr/>
          </a:p>
          <a:p>
            <a:pPr marL="0" indent="0">
              <a:spcBef>
                <a:spcPts val="1600"/>
              </a:spcBef>
              <a:spcAft>
                <a:spcPts val="1600"/>
              </a:spcAft>
              <a:buNone/>
            </a:pPr>
            <a:endParaRPr/>
          </a:p>
        </p:txBody>
      </p:sp>
      <p:pic>
        <p:nvPicPr>
          <p:cNvPr id="85" name="Google Shape;85;p16"/>
          <p:cNvPicPr preferRelativeResize="0"/>
          <p:nvPr/>
        </p:nvPicPr>
        <p:blipFill>
          <a:blip r:embed="rId3">
            <a:alphaModFix/>
          </a:blip>
          <a:stretch>
            <a:fillRect/>
          </a:stretch>
        </p:blipFill>
        <p:spPr>
          <a:xfrm>
            <a:off x="7438500" y="1228633"/>
            <a:ext cx="3453632" cy="46048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 What A Placement Is Like?</a:t>
            </a:r>
            <a:endParaRPr/>
          </a:p>
        </p:txBody>
      </p:sp>
      <p:sp>
        <p:nvSpPr>
          <p:cNvPr id="91" name="Google Shape;91;p17"/>
          <p:cNvSpPr txBox="1">
            <a:spLocks noGrp="1"/>
          </p:cNvSpPr>
          <p:nvPr>
            <p:ph type="body" idx="1"/>
          </p:nvPr>
        </p:nvSpPr>
        <p:spPr>
          <a:xfrm>
            <a:off x="415600" y="1633633"/>
            <a:ext cx="6973600" cy="4472000"/>
          </a:xfrm>
          <a:prstGeom prst="rect">
            <a:avLst/>
          </a:prstGeom>
        </p:spPr>
        <p:txBody>
          <a:bodyPr spcFirstLastPara="1" wrap="square" lIns="121900" tIns="121900" rIns="121900" bIns="121900" anchor="t" anchorCtr="0">
            <a:normAutofit/>
          </a:bodyPr>
          <a:lstStyle/>
          <a:p>
            <a:r>
              <a:rPr lang="en-GB"/>
              <a:t>Clinician-Led, Self-paced</a:t>
            </a:r>
            <a:br>
              <a:rPr lang="en-GB"/>
            </a:br>
            <a:endParaRPr/>
          </a:p>
          <a:p>
            <a:r>
              <a:rPr lang="en-GB"/>
              <a:t>Expectations set from day 1 </a:t>
            </a:r>
            <a:endParaRPr/>
          </a:p>
          <a:p>
            <a:pPr lvl="1"/>
            <a:r>
              <a:rPr lang="en-GB"/>
              <a:t>Finish placement competent in Basic MSK assessment and reasoning</a:t>
            </a:r>
            <a:endParaRPr/>
          </a:p>
          <a:p>
            <a:pPr lvl="1"/>
            <a:r>
              <a:rPr lang="en-GB"/>
              <a:t>Students take charge of their own learning</a:t>
            </a:r>
            <a:br>
              <a:rPr lang="en-GB"/>
            </a:br>
            <a:endParaRPr/>
          </a:p>
          <a:p>
            <a:r>
              <a:rPr lang="en-GB"/>
              <a:t>Multiple clinicians with different background</a:t>
            </a:r>
            <a:endParaRPr/>
          </a:p>
          <a:p>
            <a:pPr lvl="1"/>
            <a:r>
              <a:rPr lang="en-GB"/>
              <a:t>Exposure to different clinical approaches, working to same end-goal</a:t>
            </a:r>
            <a:endParaRPr/>
          </a:p>
        </p:txBody>
      </p:sp>
      <p:pic>
        <p:nvPicPr>
          <p:cNvPr id="92" name="Google Shape;92;p17"/>
          <p:cNvPicPr preferRelativeResize="0"/>
          <p:nvPr/>
        </p:nvPicPr>
        <p:blipFill>
          <a:blip r:embed="rId3">
            <a:alphaModFix/>
          </a:blip>
          <a:stretch>
            <a:fillRect/>
          </a:stretch>
        </p:blipFill>
        <p:spPr>
          <a:xfrm rot="-5400000">
            <a:off x="7467900" y="1821367"/>
            <a:ext cx="4396400" cy="3297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Challenges…</a:t>
            </a:r>
            <a:endParaRPr/>
          </a:p>
        </p:txBody>
      </p:sp>
      <p:sp>
        <p:nvSpPr>
          <p:cNvPr id="98" name="Google Shape;98;p18"/>
          <p:cNvSpPr txBox="1">
            <a:spLocks noGrp="1"/>
          </p:cNvSpPr>
          <p:nvPr>
            <p:ph type="body" idx="1"/>
          </p:nvPr>
        </p:nvSpPr>
        <p:spPr>
          <a:xfrm>
            <a:off x="415600" y="1633633"/>
            <a:ext cx="5822400" cy="4472000"/>
          </a:xfrm>
          <a:prstGeom prst="rect">
            <a:avLst/>
          </a:prstGeom>
        </p:spPr>
        <p:txBody>
          <a:bodyPr spcFirstLastPara="1" wrap="square" lIns="121900" tIns="121900" rIns="121900" bIns="121900" anchor="t" anchorCtr="0">
            <a:normAutofit/>
          </a:bodyPr>
          <a:lstStyle/>
          <a:p>
            <a:r>
              <a:rPr lang="en-GB"/>
              <a:t>Co-ordinating the placements</a:t>
            </a:r>
            <a:br>
              <a:rPr lang="en-GB"/>
            </a:br>
            <a:endParaRPr/>
          </a:p>
          <a:p>
            <a:r>
              <a:rPr lang="en-GB"/>
              <a:t>Staffing - making sure we have enough cover for students when on placement</a:t>
            </a:r>
            <a:br>
              <a:rPr lang="en-GB"/>
            </a:br>
            <a:endParaRPr/>
          </a:p>
          <a:p>
            <a:r>
              <a:rPr lang="en-GB"/>
              <a:t>Time for our physio’s to provide mentoring and any admin</a:t>
            </a:r>
            <a:endParaRPr/>
          </a:p>
        </p:txBody>
      </p:sp>
      <p:pic>
        <p:nvPicPr>
          <p:cNvPr id="99" name="Google Shape;99;p18"/>
          <p:cNvPicPr preferRelativeResize="0"/>
          <p:nvPr/>
        </p:nvPicPr>
        <p:blipFill>
          <a:blip r:embed="rId3">
            <a:alphaModFix/>
          </a:blip>
          <a:stretch>
            <a:fillRect/>
          </a:stretch>
        </p:blipFill>
        <p:spPr>
          <a:xfrm>
            <a:off x="6529767" y="1623601"/>
            <a:ext cx="4814397" cy="3610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Benefits…</a:t>
            </a:r>
            <a:endParaRPr/>
          </a:p>
        </p:txBody>
      </p:sp>
      <p:sp>
        <p:nvSpPr>
          <p:cNvPr id="105" name="Google Shape;105;p19"/>
          <p:cNvSpPr txBox="1">
            <a:spLocks noGrp="1"/>
          </p:cNvSpPr>
          <p:nvPr>
            <p:ph type="body" idx="1"/>
          </p:nvPr>
        </p:nvSpPr>
        <p:spPr>
          <a:xfrm>
            <a:off x="415600" y="1633633"/>
            <a:ext cx="6186400" cy="4472000"/>
          </a:xfrm>
          <a:prstGeom prst="rect">
            <a:avLst/>
          </a:prstGeom>
        </p:spPr>
        <p:txBody>
          <a:bodyPr spcFirstLastPara="1" wrap="square" lIns="121900" tIns="121900" rIns="121900" bIns="121900" anchor="t" anchorCtr="0">
            <a:normAutofit/>
          </a:bodyPr>
          <a:lstStyle/>
          <a:p>
            <a:pPr indent="-422899">
              <a:buSzPct val="100000"/>
            </a:pPr>
            <a:r>
              <a:rPr lang="en-GB"/>
              <a:t>Students get a real experience of Private MSK Physio</a:t>
            </a:r>
            <a:br>
              <a:rPr lang="en-GB"/>
            </a:br>
            <a:r>
              <a:rPr lang="en-GB"/>
              <a:t> </a:t>
            </a:r>
            <a:endParaRPr/>
          </a:p>
          <a:p>
            <a:pPr indent="-422899">
              <a:buSzPct val="100000"/>
            </a:pPr>
            <a:r>
              <a:rPr lang="en-GB"/>
              <a:t>Feedback is positive from all parties</a:t>
            </a:r>
            <a:br>
              <a:rPr lang="en-GB"/>
            </a:br>
            <a:endParaRPr/>
          </a:p>
          <a:p>
            <a:pPr indent="-422899">
              <a:buSzPct val="100000"/>
            </a:pPr>
            <a:r>
              <a:rPr lang="en-GB"/>
              <a:t>Staff enjoy teaching and sharing experiences </a:t>
            </a:r>
            <a:br>
              <a:rPr lang="en-GB"/>
            </a:br>
            <a:endParaRPr/>
          </a:p>
          <a:p>
            <a:pPr indent="-422899">
              <a:buSzPct val="100000"/>
            </a:pPr>
            <a:r>
              <a:rPr lang="en-GB"/>
              <a:t>Staff become more confident and upskill knowledge</a:t>
            </a:r>
            <a:br>
              <a:rPr lang="en-GB"/>
            </a:br>
            <a:endParaRPr/>
          </a:p>
          <a:p>
            <a:pPr indent="-422899">
              <a:buSzPct val="100000"/>
            </a:pPr>
            <a:r>
              <a:rPr lang="en-GB"/>
              <a:t>Everyone wins</a:t>
            </a:r>
            <a:endParaRPr/>
          </a:p>
          <a:p>
            <a:pPr indent="0">
              <a:spcBef>
                <a:spcPts val="1600"/>
              </a:spcBef>
              <a:buNone/>
            </a:pPr>
            <a:endParaRPr/>
          </a:p>
          <a:p>
            <a:pPr marL="0" indent="0">
              <a:spcBef>
                <a:spcPts val="1600"/>
              </a:spcBef>
              <a:spcAft>
                <a:spcPts val="1600"/>
              </a:spcAft>
              <a:buNone/>
            </a:pPr>
            <a:endParaRPr/>
          </a:p>
        </p:txBody>
      </p:sp>
      <p:pic>
        <p:nvPicPr>
          <p:cNvPr id="106" name="Google Shape;106;p19"/>
          <p:cNvPicPr preferRelativeResize="0"/>
          <p:nvPr/>
        </p:nvPicPr>
        <p:blipFill>
          <a:blip r:embed="rId3">
            <a:alphaModFix/>
          </a:blip>
          <a:stretch>
            <a:fillRect/>
          </a:stretch>
        </p:blipFill>
        <p:spPr>
          <a:xfrm>
            <a:off x="7005433" y="1529633"/>
            <a:ext cx="4513035" cy="33847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rmAutofit/>
          </a:bodyPr>
          <a:lstStyle/>
          <a:p>
            <a:r>
              <a:rPr lang="en-GB"/>
              <a:t>Questions?</a:t>
            </a:r>
            <a:endParaRPr/>
          </a:p>
        </p:txBody>
      </p:sp>
      <p:pic>
        <p:nvPicPr>
          <p:cNvPr id="112" name="Google Shape;112;p20"/>
          <p:cNvPicPr preferRelativeResize="0"/>
          <p:nvPr/>
        </p:nvPicPr>
        <p:blipFill>
          <a:blip r:embed="rId3">
            <a:alphaModFix/>
          </a:blip>
          <a:stretch>
            <a:fillRect/>
          </a:stretch>
        </p:blipFill>
        <p:spPr>
          <a:xfrm>
            <a:off x="4250267" y="1211367"/>
            <a:ext cx="3691476" cy="49219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A1CAD-A998-1DB1-D1E0-BE43BB0156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23DB62-616B-30DF-1786-2D955168174F}"/>
              </a:ext>
            </a:extLst>
          </p:cNvPr>
          <p:cNvSpPr txBox="1"/>
          <p:nvPr/>
        </p:nvSpPr>
        <p:spPr>
          <a:xfrm>
            <a:off x="3068938" y="1826268"/>
            <a:ext cx="5818048"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t>#RightToRehab and the Community Rehabilitation coalition. Team Scotland working to lobby the next Scottish Government (attending Scottish Labour Conference 21 – 23 February)</a:t>
            </a:r>
            <a:b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br>
            <a: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t>Scotland needs more Physios –MSP letter writing campaign</a:t>
            </a:r>
            <a:b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br>
            <a:endPar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ptos" panose="02110004020202020204"/>
                <a:ea typeface="+mn-ea"/>
                <a:cs typeface="+mn-cs"/>
              </a:rPr>
              <a:t>Team Scotland campaigns driven by member need (including loss of rehabilitation space, loss of aquatic physiotherapy services and facilities)</a:t>
            </a:r>
            <a:br>
              <a:rPr kumimoji="0" lang="en-GB" sz="1800" b="0" i="0" u="none" strike="noStrike" kern="1200" cap="none" spc="0" normalizeH="0" baseline="0" noProof="0" dirty="0">
                <a:ln>
                  <a:noFill/>
                </a:ln>
                <a:solidFill>
                  <a:srgbClr val="5D2884"/>
                </a:solidFill>
                <a:effectLst/>
                <a:uLnTx/>
                <a:uFillTx/>
                <a:latin typeface="Aptos" panose="02110004020202020204"/>
                <a:ea typeface="+mn-ea"/>
                <a:cs typeface="+mn-cs"/>
              </a:rPr>
            </a:br>
            <a:endParaRPr kumimoji="0" lang="en-GB" sz="1800" b="0" i="0" u="none" strike="noStrike" kern="1200" cap="none" spc="0" normalizeH="0" baseline="0" noProof="0" dirty="0">
              <a:ln>
                <a:noFill/>
              </a:ln>
              <a:solidFill>
                <a:srgbClr val="5D2884"/>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D2884"/>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srgbClr val="5D2884"/>
                </a:solidFill>
                <a:effectLst/>
                <a:uLnTx/>
                <a:uFillTx/>
                <a:latin typeface="Aptos" panose="02110004020202020204"/>
                <a:ea typeface="+mn-ea"/>
                <a:cs typeface="+mn-cs"/>
              </a:rPr>
            </a:br>
            <a:endParaRPr kumimoji="0" lang="en-GB" sz="1800" b="0" i="0" u="none" strike="noStrike" kern="1200" cap="none" spc="0" normalizeH="0" baseline="0" noProof="0" dirty="0">
              <a:ln>
                <a:noFill/>
              </a:ln>
              <a:solidFill>
                <a:srgbClr val="5D2884"/>
              </a:solidFill>
              <a:effectLst/>
              <a:uLnTx/>
              <a:uFillTx/>
              <a:latin typeface="Aptos" panose="02110004020202020204"/>
              <a:ea typeface="+mn-ea"/>
              <a:cs typeface="+mn-cs"/>
            </a:endParaRPr>
          </a:p>
        </p:txBody>
      </p:sp>
      <p:pic>
        <p:nvPicPr>
          <p:cNvPr id="2" name="Picture 1" descr="Graphic saying &quot;Effective rehab adds life to years, not just years to life&quot; overlaid over a photo of a manin sunglasses">
            <a:extLst>
              <a:ext uri="{FF2B5EF4-FFF2-40B4-BE49-F238E27FC236}">
                <a16:creationId xmlns:a16="http://schemas.microsoft.com/office/drawing/2014/main" id="{437D3380-49C9-7812-795C-C65EA812291F}"/>
              </a:ext>
            </a:extLst>
          </p:cNvPr>
          <p:cNvPicPr>
            <a:picLocks noChangeAspect="1"/>
          </p:cNvPicPr>
          <p:nvPr/>
        </p:nvPicPr>
        <p:blipFill>
          <a:blip r:embed="rId2"/>
          <a:stretch>
            <a:fillRect/>
          </a:stretch>
        </p:blipFill>
        <p:spPr>
          <a:xfrm>
            <a:off x="449508" y="668100"/>
            <a:ext cx="2020827" cy="2020827"/>
          </a:xfrm>
          <a:prstGeom prst="rect">
            <a:avLst/>
          </a:prstGeom>
        </p:spPr>
      </p:pic>
      <p:pic>
        <p:nvPicPr>
          <p:cNvPr id="10" name="Picture 9" descr="A close-up of a phone&#10;&#10;Description automatically generated">
            <a:extLst>
              <a:ext uri="{FF2B5EF4-FFF2-40B4-BE49-F238E27FC236}">
                <a16:creationId xmlns:a16="http://schemas.microsoft.com/office/drawing/2014/main" id="{6FC620BF-342B-6CCA-C851-7AA24580C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615" y="765316"/>
            <a:ext cx="2085229" cy="2121904"/>
          </a:xfrm>
          <a:prstGeom prst="rect">
            <a:avLst/>
          </a:prstGeom>
        </p:spPr>
      </p:pic>
      <p:pic>
        <p:nvPicPr>
          <p:cNvPr id="1026" name="Picture 2">
            <a:extLst>
              <a:ext uri="{FF2B5EF4-FFF2-40B4-BE49-F238E27FC236}">
                <a16:creationId xmlns:a16="http://schemas.microsoft.com/office/drawing/2014/main" id="{3606064B-CEA1-78F7-6C8F-506B6CEFA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919" y="4641467"/>
            <a:ext cx="2332623" cy="18395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D91E73-5397-81C1-7977-0F0F5577A57E}"/>
              </a:ext>
            </a:extLst>
          </p:cNvPr>
          <p:cNvSpPr txBox="1"/>
          <p:nvPr/>
        </p:nvSpPr>
        <p:spPr>
          <a:xfrm>
            <a:off x="3214386" y="142286"/>
            <a:ext cx="609399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7236D"/>
                </a:solidFill>
                <a:effectLst/>
                <a:uLnTx/>
                <a:uFillTx/>
                <a:latin typeface="Frutiger 55 Roman"/>
                <a:ea typeface="+mn-ea"/>
                <a:cs typeface="+mn-cs"/>
              </a:rPr>
              <a:t>csp.org.uk/campaigns</a:t>
            </a:r>
            <a:endParaRPr kumimoji="0" lang="en-GB"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6" name="Picture 15" descr="A person getting her foot checked&#10;&#10;Description automatically generated">
            <a:extLst>
              <a:ext uri="{FF2B5EF4-FFF2-40B4-BE49-F238E27FC236}">
                <a16:creationId xmlns:a16="http://schemas.microsoft.com/office/drawing/2014/main" id="{98C7941F-1D46-FB8A-65E1-F21504DBB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153" y="2735348"/>
            <a:ext cx="2582459" cy="2013703"/>
          </a:xfrm>
          <a:prstGeom prst="rect">
            <a:avLst/>
          </a:prstGeom>
        </p:spPr>
      </p:pic>
      <p:pic>
        <p:nvPicPr>
          <p:cNvPr id="20" name="Picture 19" descr="A qr code with a few black squares&#10;&#10;Description automatically generated">
            <a:extLst>
              <a:ext uri="{FF2B5EF4-FFF2-40B4-BE49-F238E27FC236}">
                <a16:creationId xmlns:a16="http://schemas.microsoft.com/office/drawing/2014/main" id="{CCAFECB9-BC5F-6649-92FB-4491611201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08" y="4749051"/>
            <a:ext cx="1906768" cy="1906768"/>
          </a:xfrm>
          <a:prstGeom prst="rect">
            <a:avLst/>
          </a:prstGeom>
        </p:spPr>
      </p:pic>
      <p:pic>
        <p:nvPicPr>
          <p:cNvPr id="4" name="Picture 3">
            <a:extLst>
              <a:ext uri="{FF2B5EF4-FFF2-40B4-BE49-F238E27FC236}">
                <a16:creationId xmlns:a16="http://schemas.microsoft.com/office/drawing/2014/main" id="{76FB35CD-DF16-897C-097B-785185352429}"/>
              </a:ext>
            </a:extLst>
          </p:cNvPr>
          <p:cNvPicPr>
            <a:picLocks noChangeAspect="1"/>
          </p:cNvPicPr>
          <p:nvPr/>
        </p:nvPicPr>
        <p:blipFill>
          <a:blip r:embed="rId7"/>
          <a:stretch>
            <a:fillRect/>
          </a:stretch>
        </p:blipFill>
        <p:spPr>
          <a:xfrm>
            <a:off x="8977615" y="121392"/>
            <a:ext cx="2388493" cy="608607"/>
          </a:xfrm>
          <a:prstGeom prst="rect">
            <a:avLst/>
          </a:prstGeom>
        </p:spPr>
      </p:pic>
      <p:sp>
        <p:nvSpPr>
          <p:cNvPr id="5" name="TextBox 4">
            <a:extLst>
              <a:ext uri="{FF2B5EF4-FFF2-40B4-BE49-F238E27FC236}">
                <a16:creationId xmlns:a16="http://schemas.microsoft.com/office/drawing/2014/main" id="{B0D9ACC1-5C6D-D169-D7F0-F405CC2C7585}"/>
              </a:ext>
            </a:extLst>
          </p:cNvPr>
          <p:cNvSpPr txBox="1"/>
          <p:nvPr/>
        </p:nvSpPr>
        <p:spPr>
          <a:xfrm>
            <a:off x="9056937" y="3164179"/>
            <a:ext cx="20131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ptos" panose="02110004020202020204"/>
                <a:ea typeface="+mn-ea"/>
                <a:cs typeface="+mn-cs"/>
              </a:rPr>
              <a:t>Scan QR code above to view Alice’s Road to Recovery</a:t>
            </a:r>
          </a:p>
        </p:txBody>
      </p:sp>
    </p:spTree>
    <p:extLst>
      <p:ext uri="{BB962C8B-B14F-4D97-AF65-F5344CB8AC3E}">
        <p14:creationId xmlns:p14="http://schemas.microsoft.com/office/powerpoint/2010/main" val="388250452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1EA5-75AC-8ED2-7034-7C0969E78C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376A1C-1F97-B3C7-EFEC-BB915D78A20B}"/>
              </a:ext>
            </a:extLst>
          </p:cNvPr>
          <p:cNvSpPr txBox="1"/>
          <p:nvPr/>
        </p:nvSpPr>
        <p:spPr>
          <a:xfrm>
            <a:off x="3294063" y="422887"/>
            <a:ext cx="802221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ptos" panose="02110004020202020204"/>
                <a:ea typeface="+mn-ea"/>
                <a:cs typeface="+mn-cs"/>
              </a:rPr>
              <a:t>Stay in touch with us</a:t>
            </a:r>
            <a:endParaRPr kumimoji="0" lang="en-GB" sz="44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BE00694-C06A-5DD6-FBAB-06F6BB7E7F38}"/>
              </a:ext>
            </a:extLst>
          </p:cNvPr>
          <p:cNvPicPr>
            <a:picLocks noChangeAspect="1"/>
          </p:cNvPicPr>
          <p:nvPr/>
        </p:nvPicPr>
        <p:blipFill>
          <a:blip r:embed="rId2"/>
          <a:stretch>
            <a:fillRect/>
          </a:stretch>
        </p:blipFill>
        <p:spPr>
          <a:xfrm>
            <a:off x="282458" y="339236"/>
            <a:ext cx="3597880" cy="916767"/>
          </a:xfrm>
          <a:prstGeom prst="rect">
            <a:avLst/>
          </a:prstGeom>
        </p:spPr>
      </p:pic>
      <p:sp>
        <p:nvSpPr>
          <p:cNvPr id="4" name="TextBox 3">
            <a:extLst>
              <a:ext uri="{FF2B5EF4-FFF2-40B4-BE49-F238E27FC236}">
                <a16:creationId xmlns:a16="http://schemas.microsoft.com/office/drawing/2014/main" id="{D8A35C62-27E3-BD1D-8083-D187B8CC9FBD}"/>
              </a:ext>
            </a:extLst>
          </p:cNvPr>
          <p:cNvSpPr txBox="1"/>
          <p:nvPr/>
        </p:nvSpPr>
        <p:spPr>
          <a:xfrm>
            <a:off x="820133" y="1979629"/>
            <a:ext cx="1026579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ptos" panose="02110004020202020204"/>
                <a:ea typeface="+mn-ea"/>
                <a:cs typeface="+mn-cs"/>
              </a:rPr>
              <a:t>Web: </a:t>
            </a:r>
            <a: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hlinkClick r:id="rId3">
                  <a:extLst>
                    <a:ext uri="{A12FA001-AC4F-418D-AE19-62706E023703}">
                      <ahyp:hlinkClr xmlns:ahyp="http://schemas.microsoft.com/office/drawing/2018/hyperlinkcolor" val="tx"/>
                    </a:ext>
                  </a:extLst>
                </a:hlinkClick>
              </a:rPr>
              <a:t>https://www.csp.org.uk/networks/nations-regions/scotland/csp-scottish-board</a:t>
            </a:r>
            <a: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t> </a:t>
            </a:r>
            <a:b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br>
            <a:b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br>
            <a:r>
              <a:rPr kumimoji="0" lang="en-GB" sz="2400" b="1" i="0" u="none" strike="noStrike" kern="1200" cap="none" spc="0" normalizeH="0" baseline="0" noProof="0" dirty="0">
                <a:ln>
                  <a:noFill/>
                </a:ln>
                <a:solidFill>
                  <a:srgbClr val="002060"/>
                </a:solidFill>
                <a:effectLst/>
                <a:uLnTx/>
                <a:uFillTx/>
                <a:latin typeface="Aptos" panose="02110004020202020204"/>
                <a:ea typeface="+mn-ea"/>
                <a:cs typeface="+mn-cs"/>
              </a:rPr>
              <a:t>X: </a:t>
            </a:r>
            <a: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t>@ScotBoardCSP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ptos" panose="02110004020202020204"/>
                <a:ea typeface="+mn-ea"/>
                <a:cs typeface="+mn-cs"/>
              </a:rPr>
              <a:t>CSP country emails: </a:t>
            </a:r>
            <a: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t>csp.org.uk/</a:t>
            </a:r>
            <a:r>
              <a:rPr kumimoji="0" lang="en-GB" sz="2400" b="0" i="0" u="none" strike="noStrike" kern="1200" cap="none" spc="0" normalizeH="0" baseline="0" noProof="0" dirty="0" err="1">
                <a:ln>
                  <a:noFill/>
                </a:ln>
                <a:solidFill>
                  <a:srgbClr val="002060"/>
                </a:solidFill>
                <a:effectLst/>
                <a:uLnTx/>
                <a:uFillTx/>
                <a:latin typeface="Aptos" panose="02110004020202020204"/>
                <a:ea typeface="+mn-ea"/>
                <a:cs typeface="+mn-cs"/>
              </a:rPr>
              <a:t>emailpreferences</a:t>
            </a:r>
            <a:r>
              <a:rPr kumimoji="0" lang="en-GB" sz="2400" b="0" i="0" u="none" strike="noStrike" kern="1200" cap="none" spc="0" normalizeH="0" baseline="0" noProof="0" dirty="0">
                <a:ln>
                  <a:noFill/>
                </a:ln>
                <a:solidFill>
                  <a:srgbClr val="002060"/>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50419429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258D-B63D-811E-28A7-1F1826A45BC1}"/>
              </a:ext>
            </a:extLst>
          </p:cNvPr>
          <p:cNvSpPr txBox="1">
            <a:spLocks noGrp="1"/>
          </p:cNvSpPr>
          <p:nvPr>
            <p:ph type="title"/>
          </p:nvPr>
        </p:nvSpPr>
        <p:spPr>
          <a:xfrm>
            <a:off x="318403" y="767446"/>
            <a:ext cx="11650434" cy="1567546"/>
          </a:xfrm>
        </p:spPr>
        <p:txBody>
          <a:bodyPr>
            <a:normAutofit fontScale="90000"/>
          </a:bodyPr>
          <a:lstStyle/>
          <a:p>
            <a:pPr lvl="0"/>
            <a:r>
              <a:rPr lang="en-GB" sz="3600"/>
              <a:t>CSP Scottish Board – Alternative Practice Placement Models – LD pathways and competency development by Peer Assisted Learning (PAL) Students</a:t>
            </a:r>
          </a:p>
        </p:txBody>
      </p:sp>
      <p:sp>
        <p:nvSpPr>
          <p:cNvPr id="3" name="Content Placeholder 2">
            <a:extLst>
              <a:ext uri="{FF2B5EF4-FFF2-40B4-BE49-F238E27FC236}">
                <a16:creationId xmlns:a16="http://schemas.microsoft.com/office/drawing/2014/main" id="{06B85689-F62B-3FF6-A9B1-4AB4769482B1}"/>
              </a:ext>
            </a:extLst>
          </p:cNvPr>
          <p:cNvSpPr txBox="1">
            <a:spLocks noGrp="1"/>
          </p:cNvSpPr>
          <p:nvPr>
            <p:ph idx="1"/>
          </p:nvPr>
        </p:nvSpPr>
        <p:spPr/>
        <p:txBody>
          <a:bodyPr anchorCtr="1"/>
          <a:lstStyle/>
          <a:p>
            <a:pPr marL="0" lvl="0" indent="0" algn="ctr">
              <a:buNone/>
            </a:pPr>
            <a:endParaRPr lang="en-GB"/>
          </a:p>
          <a:p>
            <a:pPr marL="0" lvl="0" indent="0" algn="ctr">
              <a:buNone/>
            </a:pPr>
            <a:endParaRPr lang="en-GB"/>
          </a:p>
          <a:p>
            <a:pPr marL="0" lvl="0" indent="0" algn="ctr">
              <a:buNone/>
            </a:pPr>
            <a:r>
              <a:rPr lang="en-GB"/>
              <a:t>Grant McCorrie </a:t>
            </a:r>
          </a:p>
          <a:p>
            <a:pPr marL="0" lvl="0" indent="0" algn="ctr">
              <a:buNone/>
            </a:pPr>
            <a:r>
              <a:rPr lang="en-GB"/>
              <a:t>Edinburgh and West Lothian Community Learning Disability Physiotherapy Head of Service. </a:t>
            </a:r>
          </a:p>
          <a:p>
            <a:pPr marL="0" lvl="0" indent="0" algn="ctr">
              <a:buNone/>
            </a:pPr>
            <a:r>
              <a:rPr lang="en-GB"/>
              <a:t>Jan 2025</a:t>
            </a:r>
          </a:p>
        </p:txBody>
      </p:sp>
    </p:spTree>
  </p:cSld>
  <p:clrMapOvr>
    <a:masterClrMapping/>
  </p:clrMapOvr>
  <mc:AlternateContent xmlns:mc="http://schemas.openxmlformats.org/markup-compatibility/2006" xmlns:p14="http://schemas.microsoft.com/office/powerpoint/2010/main">
    <mc:Choice Requires="p14">
      <p:transition spd="slow" p14:dur="2000" advTm="30438"/>
    </mc:Choice>
    <mc:Fallback xmlns="">
      <p:transition spd="slow" advTm="304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5AE4-B866-DA9B-82F4-3D4CF163F1C0}"/>
              </a:ext>
            </a:extLst>
          </p:cNvPr>
          <p:cNvSpPr txBox="1">
            <a:spLocks noGrp="1"/>
          </p:cNvSpPr>
          <p:nvPr>
            <p:ph type="title"/>
          </p:nvPr>
        </p:nvSpPr>
        <p:spPr>
          <a:xfrm>
            <a:off x="1191801" y="365129"/>
            <a:ext cx="10163583" cy="712564"/>
          </a:xfrm>
        </p:spPr>
        <p:txBody>
          <a:bodyPr/>
          <a:lstStyle/>
          <a:p>
            <a:pPr lvl="0"/>
            <a:r>
              <a:rPr lang="en-GB" sz="3600"/>
              <a:t>Learning Disabilities – A brief history</a:t>
            </a:r>
          </a:p>
        </p:txBody>
      </p:sp>
      <p:sp>
        <p:nvSpPr>
          <p:cNvPr id="3" name="Subtitle 2">
            <a:extLst>
              <a:ext uri="{FF2B5EF4-FFF2-40B4-BE49-F238E27FC236}">
                <a16:creationId xmlns:a16="http://schemas.microsoft.com/office/drawing/2014/main" id="{1C123C83-3FD8-B418-4FB5-D6CFBE1F43D0}"/>
              </a:ext>
            </a:extLst>
          </p:cNvPr>
          <p:cNvSpPr txBox="1">
            <a:spLocks noGrp="1"/>
          </p:cNvSpPr>
          <p:nvPr>
            <p:ph type="body" idx="1"/>
          </p:nvPr>
        </p:nvSpPr>
        <p:spPr>
          <a:xfrm>
            <a:off x="10890211" y="2559048"/>
            <a:ext cx="109993" cy="195260"/>
          </a:xfrm>
        </p:spPr>
        <p:txBody>
          <a:bodyPr>
            <a:normAutofit fontScale="32500" lnSpcReduction="20000"/>
          </a:bodyPr>
          <a:lstStyle/>
          <a:p>
            <a:endParaRPr lang="en-GB"/>
          </a:p>
        </p:txBody>
      </p:sp>
      <p:sp>
        <p:nvSpPr>
          <p:cNvPr id="4" name="Content Placeholder 3">
            <a:extLst>
              <a:ext uri="{FF2B5EF4-FFF2-40B4-BE49-F238E27FC236}">
                <a16:creationId xmlns:a16="http://schemas.microsoft.com/office/drawing/2014/main" id="{E9C23A10-5FB4-F77F-9555-D4227E7B5F11}"/>
              </a:ext>
            </a:extLst>
          </p:cNvPr>
          <p:cNvSpPr txBox="1">
            <a:spLocks noGrp="1"/>
          </p:cNvSpPr>
          <p:nvPr>
            <p:ph type="body" idx="3"/>
          </p:nvPr>
        </p:nvSpPr>
        <p:spPr>
          <a:xfrm>
            <a:off x="839784" y="1485900"/>
            <a:ext cx="4785402" cy="4703765"/>
          </a:xfrm>
        </p:spPr>
        <p:txBody>
          <a:bodyPr anchor="t">
            <a:normAutofit fontScale="32500" lnSpcReduction="20000"/>
          </a:bodyPr>
          <a:lstStyle/>
          <a:p>
            <a:pPr lvl="0">
              <a:lnSpc>
                <a:spcPct val="70000"/>
              </a:lnSpc>
            </a:pPr>
            <a:r>
              <a:rPr lang="en-GB" sz="2000" b="0"/>
              <a:t>From - the Lunacy Act 1845.</a:t>
            </a:r>
          </a:p>
          <a:p>
            <a:pPr lvl="0">
              <a:lnSpc>
                <a:spcPct val="70000"/>
              </a:lnSpc>
            </a:pPr>
            <a:r>
              <a:rPr lang="en-GB" sz="2000" b="0"/>
              <a:t>To - 2025 - Integrated Joint Boards (IJB) Public Bodies (Joint Working) (Scotland) Act 2014. </a:t>
            </a:r>
          </a:p>
          <a:p>
            <a:pPr marL="228600" lvl="0" indent="-228600">
              <a:lnSpc>
                <a:spcPct val="70000"/>
              </a:lnSpc>
              <a:buChar char="•"/>
            </a:pPr>
            <a:endParaRPr lang="en-GB" sz="2000" b="0"/>
          </a:p>
          <a:p>
            <a:pPr marL="228600" lvl="0" indent="-228600">
              <a:lnSpc>
                <a:spcPct val="70000"/>
              </a:lnSpc>
              <a:buChar char="•"/>
            </a:pPr>
            <a:r>
              <a:rPr lang="en-GB" sz="2000" b="0" u="sng"/>
              <a:t>What we do </a:t>
            </a:r>
            <a:r>
              <a:rPr lang="en-GB" sz="2000" b="0"/>
              <a:t>– MDT/Specialist Ax, Treatment, Management for adults whose needs cannot be met, even with </a:t>
            </a:r>
            <a:r>
              <a:rPr lang="en-GB" sz="2000" b="0" u="sng"/>
              <a:t>reasonable adjustment</a:t>
            </a:r>
            <a:r>
              <a:rPr lang="en-GB" sz="2000" b="0"/>
              <a:t>.</a:t>
            </a:r>
          </a:p>
          <a:p>
            <a:pPr marL="228600" lvl="0" indent="-228600">
              <a:lnSpc>
                <a:spcPct val="70000"/>
              </a:lnSpc>
              <a:buChar char="•"/>
            </a:pPr>
            <a:r>
              <a:rPr lang="en-GB" sz="2000" b="0"/>
              <a:t>Transition from paediatric specialist education to older adults</a:t>
            </a:r>
          </a:p>
          <a:p>
            <a:pPr marL="228600" lvl="0" indent="-228600">
              <a:lnSpc>
                <a:spcPct val="70000"/>
              </a:lnSpc>
              <a:buChar char="•"/>
            </a:pPr>
            <a:endParaRPr lang="en-GB" sz="900" b="0"/>
          </a:p>
        </p:txBody>
      </p:sp>
      <p:sp>
        <p:nvSpPr>
          <p:cNvPr id="5" name="Text Placeholder 4">
            <a:extLst>
              <a:ext uri="{FF2B5EF4-FFF2-40B4-BE49-F238E27FC236}">
                <a16:creationId xmlns:a16="http://schemas.microsoft.com/office/drawing/2014/main" id="{78BD8A86-7D75-76A4-F6FA-EED30532E6A8}"/>
              </a:ext>
            </a:extLst>
          </p:cNvPr>
          <p:cNvSpPr txBox="1">
            <a:spLocks noGrp="1"/>
          </p:cNvSpPr>
          <p:nvPr>
            <p:ph idx="2"/>
          </p:nvPr>
        </p:nvSpPr>
        <p:spPr>
          <a:xfrm>
            <a:off x="6172200" y="1681160"/>
            <a:ext cx="5183184" cy="823910"/>
          </a:xfrm>
        </p:spPr>
        <p:txBody>
          <a:bodyPr anchor="b"/>
          <a:lstStyle/>
          <a:p>
            <a:endParaRPr lang="en-GB"/>
          </a:p>
        </p:txBody>
      </p:sp>
      <p:pic>
        <p:nvPicPr>
          <p:cNvPr id="6" name="Content Placeholder 7">
            <a:extLst>
              <a:ext uri="{FF2B5EF4-FFF2-40B4-BE49-F238E27FC236}">
                <a16:creationId xmlns:a16="http://schemas.microsoft.com/office/drawing/2014/main" id="{4E541281-5FC6-2BF3-A27F-1E14069B8A72}"/>
              </a:ext>
            </a:extLst>
          </p:cNvPr>
          <p:cNvPicPr>
            <a:picLocks noGrp="1" noChangeAspect="1"/>
          </p:cNvPicPr>
          <p:nvPr>
            <p:ph idx="4"/>
          </p:nvPr>
        </p:nvPicPr>
        <p:blipFill>
          <a:blip r:embed="rId2"/>
          <a:stretch>
            <a:fillRect/>
          </a:stretch>
        </p:blipFill>
        <p:spPr>
          <a:xfrm>
            <a:off x="5625196" y="1077684"/>
            <a:ext cx="5375007" cy="5690512"/>
          </a:xfrm>
        </p:spPr>
      </p:pic>
    </p:spTree>
  </p:cSld>
  <p:clrMapOvr>
    <a:masterClrMapping/>
  </p:clrMapOvr>
  <mc:AlternateContent xmlns:mc="http://schemas.openxmlformats.org/markup-compatibility/2006" xmlns:p14="http://schemas.microsoft.com/office/powerpoint/2010/main">
    <mc:Choice Requires="p14">
      <p:transition spd="slow" p14:dur="2000" advTm="46329"/>
    </mc:Choice>
    <mc:Fallback xmlns="">
      <p:transition spd="slow" advTm="463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F8AE-162C-A7C5-9352-4A4B1695AD08}"/>
              </a:ext>
            </a:extLst>
          </p:cNvPr>
          <p:cNvSpPr txBox="1">
            <a:spLocks noGrp="1"/>
          </p:cNvSpPr>
          <p:nvPr>
            <p:ph type="title"/>
          </p:nvPr>
        </p:nvSpPr>
        <p:spPr/>
        <p:txBody>
          <a:bodyPr/>
          <a:lstStyle/>
          <a:p>
            <a:pPr lvl="0"/>
            <a:r>
              <a:rPr lang="en-GB"/>
              <a:t>Background    			    The Benefits. </a:t>
            </a:r>
          </a:p>
        </p:txBody>
      </p:sp>
      <p:sp>
        <p:nvSpPr>
          <p:cNvPr id="3" name="Content Placeholder 2">
            <a:extLst>
              <a:ext uri="{FF2B5EF4-FFF2-40B4-BE49-F238E27FC236}">
                <a16:creationId xmlns:a16="http://schemas.microsoft.com/office/drawing/2014/main" id="{7511DB06-278D-11F9-D282-8EAF86C676B8}"/>
              </a:ext>
            </a:extLst>
          </p:cNvPr>
          <p:cNvSpPr txBox="1">
            <a:spLocks noGrp="1"/>
          </p:cNvSpPr>
          <p:nvPr>
            <p:ph idx="1"/>
          </p:nvPr>
        </p:nvSpPr>
        <p:spPr/>
        <p:txBody>
          <a:bodyPr/>
          <a:lstStyle/>
          <a:p>
            <a:pPr lvl="0">
              <a:lnSpc>
                <a:spcPct val="70000"/>
              </a:lnSpc>
            </a:pPr>
            <a:r>
              <a:rPr lang="en-GB" sz="2400"/>
              <a:t>Policy Drivers – </a:t>
            </a:r>
          </a:p>
          <a:p>
            <a:pPr marL="0" lvl="0" indent="0">
              <a:lnSpc>
                <a:spcPct val="70000"/>
              </a:lnSpc>
              <a:buNone/>
            </a:pPr>
            <a:r>
              <a:rPr lang="en-GB" sz="2400"/>
              <a:t>	CSP Pillars of Practice, </a:t>
            </a:r>
          </a:p>
          <a:p>
            <a:pPr marL="0" lvl="0" indent="0">
              <a:lnSpc>
                <a:spcPct val="70000"/>
              </a:lnSpc>
              <a:buNone/>
            </a:pPr>
            <a:r>
              <a:rPr lang="en-GB" sz="2400"/>
              <a:t>	AfC Essential, Core and Role 	Specific Mandatory Training</a:t>
            </a:r>
          </a:p>
          <a:p>
            <a:pPr lvl="0">
              <a:lnSpc>
                <a:spcPct val="70000"/>
              </a:lnSpc>
            </a:pPr>
            <a:r>
              <a:rPr lang="en-GB" sz="2400"/>
              <a:t>Quality Strategy – </a:t>
            </a:r>
          </a:p>
          <a:p>
            <a:pPr marL="0" lvl="0" indent="0">
              <a:lnSpc>
                <a:spcPct val="70000"/>
              </a:lnSpc>
              <a:buNone/>
            </a:pPr>
            <a:r>
              <a:rPr lang="en-GB" sz="2400"/>
              <a:t>	Timeline, Category of care 	Intermediate and long term 	Outcomes, reduce variance in 	healthcare</a:t>
            </a:r>
          </a:p>
          <a:p>
            <a:pPr marL="0" lvl="0" indent="0">
              <a:lnSpc>
                <a:spcPct val="70000"/>
              </a:lnSpc>
              <a:buNone/>
            </a:pPr>
            <a:endParaRPr lang="en-GB" sz="2400"/>
          </a:p>
          <a:p>
            <a:pPr marL="0" lvl="0" indent="0">
              <a:lnSpc>
                <a:spcPct val="70000"/>
              </a:lnSpc>
              <a:buNone/>
            </a:pPr>
            <a:r>
              <a:rPr lang="en-GB" sz="2400"/>
              <a:t>‘Poor health outcomes, shorter life expectancy and premature death’</a:t>
            </a:r>
          </a:p>
          <a:p>
            <a:pPr marL="0" lvl="0" indent="0">
              <a:lnSpc>
                <a:spcPct val="70000"/>
              </a:lnSpc>
              <a:buNone/>
            </a:pPr>
            <a:r>
              <a:rPr lang="en-GB" sz="1200"/>
              <a:t>CSP. Heslop et al 2013</a:t>
            </a:r>
          </a:p>
          <a:p>
            <a:pPr lvl="0">
              <a:lnSpc>
                <a:spcPct val="70000"/>
              </a:lnSpc>
            </a:pPr>
            <a:endParaRPr lang="en-GB" sz="2400"/>
          </a:p>
          <a:p>
            <a:pPr marL="0" lvl="0" indent="0">
              <a:lnSpc>
                <a:spcPct val="70000"/>
              </a:lnSpc>
              <a:buNone/>
            </a:pPr>
            <a:endParaRPr lang="en-GB" sz="2400"/>
          </a:p>
          <a:p>
            <a:pPr lvl="0">
              <a:lnSpc>
                <a:spcPct val="70000"/>
              </a:lnSpc>
            </a:pPr>
            <a:endParaRPr lang="en-GB" sz="2400"/>
          </a:p>
        </p:txBody>
      </p:sp>
      <p:sp>
        <p:nvSpPr>
          <p:cNvPr id="4" name="Content Placeholder 3">
            <a:extLst>
              <a:ext uri="{FF2B5EF4-FFF2-40B4-BE49-F238E27FC236}">
                <a16:creationId xmlns:a16="http://schemas.microsoft.com/office/drawing/2014/main" id="{A2C54FB7-CB6A-F884-78E7-DD327EE95E4F}"/>
              </a:ext>
            </a:extLst>
          </p:cNvPr>
          <p:cNvSpPr txBox="1">
            <a:spLocks noGrp="1"/>
          </p:cNvSpPr>
          <p:nvPr>
            <p:ph idx="2"/>
          </p:nvPr>
        </p:nvSpPr>
        <p:spPr/>
        <p:txBody>
          <a:bodyPr/>
          <a:lstStyle/>
          <a:p>
            <a:pPr lvl="0">
              <a:lnSpc>
                <a:spcPct val="70000"/>
              </a:lnSpc>
            </a:pPr>
            <a:r>
              <a:rPr lang="en-GB" sz="2400"/>
              <a:t>Collaboration in skills building</a:t>
            </a:r>
          </a:p>
          <a:p>
            <a:pPr lvl="0">
              <a:lnSpc>
                <a:spcPct val="70000"/>
              </a:lnSpc>
            </a:pPr>
            <a:r>
              <a:rPr lang="en-GB" sz="2400"/>
              <a:t>Align clinical practice with guidelines</a:t>
            </a:r>
          </a:p>
          <a:p>
            <a:pPr lvl="0">
              <a:lnSpc>
                <a:spcPct val="70000"/>
              </a:lnSpc>
            </a:pPr>
            <a:r>
              <a:rPr lang="en-GB" sz="2400"/>
              <a:t>Reduce variation</a:t>
            </a:r>
          </a:p>
          <a:p>
            <a:pPr lvl="0">
              <a:lnSpc>
                <a:spcPct val="70000"/>
              </a:lnSpc>
            </a:pPr>
            <a:r>
              <a:rPr lang="en-GB" sz="2400"/>
              <a:t>Maximise outcomes – Time Management </a:t>
            </a:r>
          </a:p>
          <a:p>
            <a:pPr lvl="0">
              <a:lnSpc>
                <a:spcPct val="70000"/>
              </a:lnSpc>
            </a:pPr>
            <a:r>
              <a:rPr lang="en-GB" sz="2400" b="1"/>
              <a:t>Students</a:t>
            </a:r>
            <a:r>
              <a:rPr lang="en-GB" sz="2400"/>
              <a:t> – Reduced anxiety. Sense of safety. Immersive learning. Cohesive relationship. Reduced dependency </a:t>
            </a:r>
          </a:p>
          <a:p>
            <a:pPr lvl="0">
              <a:lnSpc>
                <a:spcPct val="70000"/>
              </a:lnSpc>
            </a:pPr>
            <a:r>
              <a:rPr lang="en-GB" sz="2400"/>
              <a:t>Ensure students and physiotherapists  significantly influence the delivery of health care</a:t>
            </a:r>
          </a:p>
          <a:p>
            <a:pPr marL="0" lvl="0" indent="0">
              <a:lnSpc>
                <a:spcPct val="70000"/>
              </a:lnSpc>
              <a:buNone/>
            </a:pPr>
            <a:endParaRPr lang="en-GB" sz="2400"/>
          </a:p>
          <a:p>
            <a:pPr lvl="0">
              <a:lnSpc>
                <a:spcPct val="70000"/>
              </a:lnSpc>
            </a:pPr>
            <a:endParaRPr lang="en-GB" sz="2400"/>
          </a:p>
        </p:txBody>
      </p:sp>
    </p:spTree>
  </p:cSld>
  <p:clrMapOvr>
    <a:masterClrMapping/>
  </p:clrMapOvr>
  <mc:AlternateContent xmlns:mc="http://schemas.openxmlformats.org/markup-compatibility/2006" xmlns:p14="http://schemas.microsoft.com/office/powerpoint/2010/main">
    <mc:Choice Requires="p14">
      <p:transition spd="slow" p14:dur="2000" advTm="113163"/>
    </mc:Choice>
    <mc:Fallback xmlns="">
      <p:transition spd="slow" advTm="1131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0C24-118E-1A7A-C163-6571A909FCCC}"/>
              </a:ext>
            </a:extLst>
          </p:cNvPr>
          <p:cNvSpPr txBox="1">
            <a:spLocks noGrp="1"/>
          </p:cNvSpPr>
          <p:nvPr>
            <p:ph type="title"/>
          </p:nvPr>
        </p:nvSpPr>
        <p:spPr/>
        <p:txBody>
          <a:bodyPr/>
          <a:lstStyle/>
          <a:p>
            <a:pPr lvl="0"/>
            <a:r>
              <a:rPr lang="en-GB"/>
              <a:t>Peer Assisted Learning (PAL) in action</a:t>
            </a:r>
          </a:p>
        </p:txBody>
      </p:sp>
      <p:sp>
        <p:nvSpPr>
          <p:cNvPr id="3" name="Text Placeholder 3">
            <a:extLst>
              <a:ext uri="{FF2B5EF4-FFF2-40B4-BE49-F238E27FC236}">
                <a16:creationId xmlns:a16="http://schemas.microsoft.com/office/drawing/2014/main" id="{6CB6C236-FAE1-F87F-B1B9-2CBA5B7B1EC1}"/>
              </a:ext>
            </a:extLst>
          </p:cNvPr>
          <p:cNvSpPr txBox="1">
            <a:spLocks noGrp="1"/>
          </p:cNvSpPr>
          <p:nvPr>
            <p:ph type="body" idx="1"/>
          </p:nvPr>
        </p:nvSpPr>
        <p:spPr/>
        <p:txBody>
          <a:bodyPr/>
          <a:lstStyle/>
          <a:p>
            <a:pPr lvl="0"/>
            <a:r>
              <a:rPr lang="en-GB"/>
              <a:t>MSK, Respiratory and Neurology practice…BUT in the context of LD</a:t>
            </a:r>
          </a:p>
        </p:txBody>
      </p:sp>
      <p:sp>
        <p:nvSpPr>
          <p:cNvPr id="4" name="Content Placeholder 4">
            <a:extLst>
              <a:ext uri="{FF2B5EF4-FFF2-40B4-BE49-F238E27FC236}">
                <a16:creationId xmlns:a16="http://schemas.microsoft.com/office/drawing/2014/main" id="{D047B610-E821-88B5-E305-7D20F7AF26D0}"/>
              </a:ext>
            </a:extLst>
          </p:cNvPr>
          <p:cNvSpPr txBox="1">
            <a:spLocks noGrp="1"/>
          </p:cNvSpPr>
          <p:nvPr>
            <p:ph type="body" idx="3"/>
          </p:nvPr>
        </p:nvSpPr>
        <p:spPr>
          <a:xfrm>
            <a:off x="839784" y="2505071"/>
            <a:ext cx="5157782" cy="3684583"/>
          </a:xfrm>
        </p:spPr>
        <p:txBody>
          <a:bodyPr anchor="t"/>
          <a:lstStyle/>
          <a:p>
            <a:pPr marL="228600" lvl="0" indent="-228600">
              <a:lnSpc>
                <a:spcPct val="70000"/>
              </a:lnSpc>
              <a:buChar char="•"/>
            </a:pPr>
            <a:r>
              <a:rPr lang="en-GB" sz="1900" b="0"/>
              <a:t>MDT working </a:t>
            </a:r>
          </a:p>
          <a:p>
            <a:pPr marL="228600" lvl="0" indent="-228600">
              <a:lnSpc>
                <a:spcPct val="70000"/>
              </a:lnSpc>
              <a:buChar char="•"/>
            </a:pPr>
            <a:r>
              <a:rPr lang="en-GB" sz="1900" b="0"/>
              <a:t>Interprofessional Education</a:t>
            </a:r>
          </a:p>
          <a:p>
            <a:pPr marL="228600" lvl="0" indent="-228600">
              <a:lnSpc>
                <a:spcPct val="70000"/>
              </a:lnSpc>
              <a:buChar char="•"/>
            </a:pPr>
            <a:r>
              <a:rPr lang="en-GB" sz="1900" b="0"/>
              <a:t>Recognise skill set and consolidate learning</a:t>
            </a:r>
          </a:p>
          <a:p>
            <a:pPr marL="228600" lvl="0" indent="-228600">
              <a:lnSpc>
                <a:spcPct val="70000"/>
              </a:lnSpc>
              <a:buChar char="•"/>
            </a:pPr>
            <a:r>
              <a:rPr lang="en-GB" sz="1900" b="0"/>
              <a:t>Current guidelines and competency</a:t>
            </a:r>
          </a:p>
          <a:p>
            <a:pPr marL="228600" lvl="0" indent="-228600">
              <a:lnSpc>
                <a:spcPct val="70000"/>
              </a:lnSpc>
              <a:buChar char="•"/>
            </a:pPr>
            <a:r>
              <a:rPr lang="en-GB" sz="1900" b="0"/>
              <a:t>Assessment process in LD and neurodivergence</a:t>
            </a:r>
          </a:p>
          <a:p>
            <a:pPr marL="228600" lvl="0" indent="-228600">
              <a:lnSpc>
                <a:spcPct val="70000"/>
              </a:lnSpc>
              <a:buChar char="•"/>
            </a:pPr>
            <a:r>
              <a:rPr lang="en-GB" sz="1900" b="0"/>
              <a:t>The CPAF - 4 key parts</a:t>
            </a:r>
          </a:p>
          <a:p>
            <a:pPr lvl="0">
              <a:lnSpc>
                <a:spcPct val="70000"/>
              </a:lnSpc>
            </a:pPr>
            <a:r>
              <a:rPr lang="en-GB" sz="1900" b="0"/>
              <a:t>	Learning Agreement </a:t>
            </a:r>
          </a:p>
          <a:p>
            <a:pPr lvl="0">
              <a:lnSpc>
                <a:spcPct val="70000"/>
              </a:lnSpc>
            </a:pPr>
            <a:r>
              <a:rPr lang="en-GB" sz="1900" b="0"/>
              <a:t>	Professional Behaviours &amp; 	Responsibilities </a:t>
            </a:r>
          </a:p>
          <a:p>
            <a:pPr lvl="0">
              <a:lnSpc>
                <a:spcPct val="70000"/>
              </a:lnSpc>
            </a:pPr>
            <a:r>
              <a:rPr lang="en-GB" sz="1900" b="0"/>
              <a:t>	Learning Domains</a:t>
            </a:r>
          </a:p>
          <a:p>
            <a:pPr lvl="0">
              <a:lnSpc>
                <a:spcPct val="70000"/>
              </a:lnSpc>
            </a:pPr>
            <a:r>
              <a:rPr lang="en-GB" sz="1900" b="0"/>
              <a:t>	Feedback from Others</a:t>
            </a:r>
          </a:p>
          <a:p>
            <a:pPr marL="228600" lvl="0" indent="-228600">
              <a:lnSpc>
                <a:spcPct val="70000"/>
              </a:lnSpc>
              <a:buChar char="•"/>
            </a:pPr>
            <a:endParaRPr lang="en-GB" sz="2600" b="0"/>
          </a:p>
        </p:txBody>
      </p:sp>
      <p:sp>
        <p:nvSpPr>
          <p:cNvPr id="5" name="Text Placeholder 5">
            <a:extLst>
              <a:ext uri="{FF2B5EF4-FFF2-40B4-BE49-F238E27FC236}">
                <a16:creationId xmlns:a16="http://schemas.microsoft.com/office/drawing/2014/main" id="{547D46D6-9D21-E1E0-9FF3-B0137A7F6E73}"/>
              </a:ext>
            </a:extLst>
          </p:cNvPr>
          <p:cNvSpPr txBox="1">
            <a:spLocks noGrp="1"/>
          </p:cNvSpPr>
          <p:nvPr>
            <p:ph idx="2"/>
          </p:nvPr>
        </p:nvSpPr>
        <p:spPr>
          <a:xfrm>
            <a:off x="6172200" y="1681160"/>
            <a:ext cx="5183184" cy="498704"/>
          </a:xfrm>
        </p:spPr>
        <p:txBody>
          <a:bodyPr anchor="b"/>
          <a:lstStyle/>
          <a:p>
            <a:pPr marL="0" lvl="0" indent="0">
              <a:buNone/>
            </a:pPr>
            <a:r>
              <a:rPr lang="en-GB" sz="2400" b="1"/>
              <a:t>Criticism </a:t>
            </a:r>
          </a:p>
        </p:txBody>
      </p:sp>
      <p:sp>
        <p:nvSpPr>
          <p:cNvPr id="6" name="Content Placeholder 6">
            <a:extLst>
              <a:ext uri="{FF2B5EF4-FFF2-40B4-BE49-F238E27FC236}">
                <a16:creationId xmlns:a16="http://schemas.microsoft.com/office/drawing/2014/main" id="{0AE0B5E2-7E14-EDB6-E225-965B4D7767FA}"/>
              </a:ext>
            </a:extLst>
          </p:cNvPr>
          <p:cNvSpPr txBox="1">
            <a:spLocks noGrp="1"/>
          </p:cNvSpPr>
          <p:nvPr>
            <p:ph idx="4"/>
          </p:nvPr>
        </p:nvSpPr>
        <p:spPr/>
        <p:txBody>
          <a:bodyPr/>
          <a:lstStyle/>
          <a:p>
            <a:pPr lvl="0">
              <a:lnSpc>
                <a:spcPct val="70000"/>
              </a:lnSpc>
            </a:pPr>
            <a:r>
              <a:rPr lang="en-GB" sz="2600"/>
              <a:t>LD – Too complex</a:t>
            </a:r>
          </a:p>
          <a:p>
            <a:pPr lvl="0">
              <a:lnSpc>
                <a:spcPct val="70000"/>
              </a:lnSpc>
            </a:pPr>
            <a:r>
              <a:rPr lang="en-GB" sz="2600"/>
              <a:t>Time consuming  and additional support</a:t>
            </a:r>
          </a:p>
          <a:p>
            <a:pPr lvl="0">
              <a:lnSpc>
                <a:spcPct val="70000"/>
              </a:lnSpc>
            </a:pPr>
            <a:r>
              <a:rPr lang="en-GB" sz="2600"/>
              <a:t>Difficult to evaluate</a:t>
            </a:r>
          </a:p>
          <a:p>
            <a:pPr lvl="0">
              <a:lnSpc>
                <a:spcPct val="70000"/>
              </a:lnSpc>
            </a:pPr>
            <a:r>
              <a:rPr lang="en-GB" sz="2600"/>
              <a:t>Lack of research – Evidence base</a:t>
            </a:r>
          </a:p>
          <a:p>
            <a:pPr lvl="0">
              <a:lnSpc>
                <a:spcPct val="70000"/>
              </a:lnSpc>
            </a:pPr>
            <a:r>
              <a:rPr lang="en-GB" sz="2600"/>
              <a:t>Implementation</a:t>
            </a:r>
          </a:p>
          <a:p>
            <a:pPr lvl="0">
              <a:lnSpc>
                <a:spcPct val="70000"/>
              </a:lnSpc>
            </a:pPr>
            <a:r>
              <a:rPr lang="en-GB" sz="2600"/>
              <a:t>Potential conflicts </a:t>
            </a:r>
          </a:p>
          <a:p>
            <a:pPr lvl="0">
              <a:lnSpc>
                <a:spcPct val="70000"/>
              </a:lnSpc>
            </a:pPr>
            <a:endParaRPr lang="en-GB" sz="2600"/>
          </a:p>
        </p:txBody>
      </p:sp>
    </p:spTree>
  </p:cSld>
  <p:clrMapOvr>
    <a:masterClrMapping/>
  </p:clrMapOvr>
  <mc:AlternateContent xmlns:mc="http://schemas.openxmlformats.org/markup-compatibility/2006" xmlns:p14="http://schemas.microsoft.com/office/powerpoint/2010/main">
    <mc:Choice Requires="p14">
      <p:transition spd="slow" p14:dur="2000" advTm="103311"/>
    </mc:Choice>
    <mc:Fallback xmlns="">
      <p:transition spd="slow" advTm="1033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F09D-EF45-F985-D794-A993466DE4E6}"/>
              </a:ext>
            </a:extLst>
          </p:cNvPr>
          <p:cNvSpPr txBox="1">
            <a:spLocks noGrp="1"/>
          </p:cNvSpPr>
          <p:nvPr>
            <p:ph type="title"/>
          </p:nvPr>
        </p:nvSpPr>
        <p:spPr/>
        <p:txBody>
          <a:bodyPr/>
          <a:lstStyle/>
          <a:p>
            <a:pPr lvl="0"/>
            <a:r>
              <a:rPr lang="en-GB" sz="3600"/>
              <a:t>‘Absence of Evidence is not Evidence of Absence’ </a:t>
            </a:r>
            <a:r>
              <a:rPr lang="en-GB" sz="1400"/>
              <a:t>Carl Sagan</a:t>
            </a:r>
          </a:p>
        </p:txBody>
      </p:sp>
      <p:sp>
        <p:nvSpPr>
          <p:cNvPr id="3" name="Text Placeholder 2">
            <a:extLst>
              <a:ext uri="{FF2B5EF4-FFF2-40B4-BE49-F238E27FC236}">
                <a16:creationId xmlns:a16="http://schemas.microsoft.com/office/drawing/2014/main" id="{DB1D7C53-3E98-E732-58B2-6AA5F6FCE9C4}"/>
              </a:ext>
            </a:extLst>
          </p:cNvPr>
          <p:cNvSpPr txBox="1">
            <a:spLocks noGrp="1"/>
          </p:cNvSpPr>
          <p:nvPr>
            <p:ph type="body" idx="1"/>
          </p:nvPr>
        </p:nvSpPr>
        <p:spPr>
          <a:xfrm>
            <a:off x="201168" y="1434163"/>
            <a:ext cx="5796399" cy="823910"/>
          </a:xfrm>
        </p:spPr>
        <p:txBody>
          <a:bodyPr>
            <a:noAutofit/>
          </a:bodyPr>
          <a:lstStyle/>
          <a:p>
            <a:pPr lvl="0"/>
            <a:r>
              <a:rPr lang="en-GB" b="0"/>
              <a:t>Students chose to construct  </a:t>
            </a:r>
          </a:p>
          <a:p>
            <a:pPr lvl="0"/>
            <a:r>
              <a:rPr lang="en-GB"/>
              <a:t>MSK Knee Competency/Ax</a:t>
            </a:r>
          </a:p>
        </p:txBody>
      </p:sp>
      <p:sp>
        <p:nvSpPr>
          <p:cNvPr id="4" name="Content Placeholder 3">
            <a:extLst>
              <a:ext uri="{FF2B5EF4-FFF2-40B4-BE49-F238E27FC236}">
                <a16:creationId xmlns:a16="http://schemas.microsoft.com/office/drawing/2014/main" id="{E0470353-3C04-9704-B456-EAA555F2FFA2}"/>
              </a:ext>
            </a:extLst>
          </p:cNvPr>
          <p:cNvSpPr txBox="1">
            <a:spLocks noGrp="1"/>
          </p:cNvSpPr>
          <p:nvPr>
            <p:ph type="body" idx="3"/>
          </p:nvPr>
        </p:nvSpPr>
        <p:spPr>
          <a:xfrm>
            <a:off x="81646" y="2377440"/>
            <a:ext cx="5915930" cy="4341763"/>
          </a:xfrm>
        </p:spPr>
        <p:txBody>
          <a:bodyPr anchor="t">
            <a:normAutofit fontScale="92500" lnSpcReduction="10000"/>
          </a:bodyPr>
          <a:lstStyle/>
          <a:p>
            <a:pPr marL="228600" lvl="0" indent="-228600">
              <a:lnSpc>
                <a:spcPct val="50000"/>
              </a:lnSpc>
              <a:buChar char="•"/>
            </a:pPr>
            <a:r>
              <a:rPr lang="en-GB" sz="1800" b="0"/>
              <a:t>Current advanced practice - MSK</a:t>
            </a:r>
          </a:p>
          <a:p>
            <a:pPr marL="228600" lvl="0" indent="-228600">
              <a:lnSpc>
                <a:spcPct val="50000"/>
              </a:lnSpc>
              <a:buChar char="•"/>
            </a:pPr>
            <a:r>
              <a:rPr lang="en-GB" sz="1800" b="0"/>
              <a:t>ACPPLD current resource - iCSP – Network</a:t>
            </a:r>
          </a:p>
          <a:p>
            <a:pPr lvl="0">
              <a:lnSpc>
                <a:spcPct val="95000"/>
              </a:lnSpc>
              <a:spcAft>
                <a:spcPts val="1000"/>
              </a:spcAft>
            </a:pPr>
            <a:r>
              <a:rPr lang="en-GB" sz="1800" b="0">
                <a:latin typeface="Arial" pitchFamily="34"/>
                <a:cs typeface="Times New Roman" pitchFamily="18"/>
              </a:rPr>
              <a:t>Aim: To effectively assess and manage pain in the knee area </a:t>
            </a:r>
          </a:p>
          <a:p>
            <a:pPr lvl="0">
              <a:lnSpc>
                <a:spcPct val="95000"/>
              </a:lnSpc>
              <a:spcAft>
                <a:spcPts val="1000"/>
              </a:spcAft>
            </a:pPr>
            <a:r>
              <a:rPr lang="en-GB" sz="1800" b="0">
                <a:latin typeface="Arial" pitchFamily="34"/>
                <a:cs typeface="Times New Roman" pitchFamily="18"/>
              </a:rPr>
              <a:t>Learning Outcomes: </a:t>
            </a:r>
            <a:endParaRPr lang="en-GB" sz="1800" b="0">
              <a:latin typeface="Calibri" pitchFamily="34"/>
              <a:cs typeface="Times New Roman" pitchFamily="18"/>
            </a:endParaRPr>
          </a:p>
          <a:p>
            <a:pPr marL="342900" lvl="0" indent="-342900">
              <a:lnSpc>
                <a:spcPct val="95000"/>
              </a:lnSpc>
              <a:buFont typeface="Calibri Light"/>
              <a:buAutoNum type="arabicPeriod"/>
            </a:pPr>
            <a:r>
              <a:rPr lang="en-GB" sz="1400" b="0">
                <a:latin typeface="Arial" pitchFamily="34"/>
                <a:cs typeface="Times New Roman" pitchFamily="18"/>
              </a:rPr>
              <a:t>To have good knowledge of functional knee anatomy </a:t>
            </a:r>
            <a:endParaRPr lang="en-GB" sz="1400" b="0">
              <a:latin typeface="Calibri" pitchFamily="34"/>
              <a:cs typeface="Times New Roman" pitchFamily="18"/>
            </a:endParaRPr>
          </a:p>
          <a:p>
            <a:pPr marL="342900" lvl="0" indent="-342900">
              <a:lnSpc>
                <a:spcPct val="95000"/>
              </a:lnSpc>
              <a:buFont typeface="Calibri Light"/>
              <a:buAutoNum type="arabicPeriod"/>
            </a:pPr>
            <a:r>
              <a:rPr lang="en-GB" sz="1400" b="0">
                <a:latin typeface="Arial" pitchFamily="34"/>
                <a:cs typeface="Times New Roman" pitchFamily="18"/>
              </a:rPr>
              <a:t>To understand the structure and function in this area  </a:t>
            </a:r>
            <a:endParaRPr lang="en-GB" sz="1400" b="0">
              <a:latin typeface="Calibri" pitchFamily="34"/>
              <a:cs typeface="Times New Roman" pitchFamily="18"/>
            </a:endParaRPr>
          </a:p>
          <a:p>
            <a:pPr marL="342900" lvl="0" indent="-342900">
              <a:lnSpc>
                <a:spcPct val="95000"/>
              </a:lnSpc>
              <a:buFont typeface="Calibri Light"/>
              <a:buAutoNum type="arabicPeriod"/>
            </a:pPr>
            <a:r>
              <a:rPr lang="en-GB" sz="1400" b="0">
                <a:latin typeface="Arial" pitchFamily="34"/>
                <a:cs typeface="Times New Roman" pitchFamily="18"/>
              </a:rPr>
              <a:t>To understand the biomechanics of normal movement </a:t>
            </a:r>
            <a:endParaRPr lang="en-GB" sz="1400" b="0">
              <a:latin typeface="Calibri" pitchFamily="34"/>
              <a:cs typeface="Times New Roman" pitchFamily="18"/>
            </a:endParaRPr>
          </a:p>
          <a:p>
            <a:pPr marL="342900" lvl="0" indent="-342900">
              <a:lnSpc>
                <a:spcPct val="95000"/>
              </a:lnSpc>
              <a:buFont typeface="Calibri Light"/>
              <a:buAutoNum type="arabicPeriod"/>
            </a:pPr>
            <a:r>
              <a:rPr lang="en-GB" sz="1400" b="0">
                <a:latin typeface="Arial" pitchFamily="34"/>
                <a:cs typeface="Times New Roman" pitchFamily="18"/>
              </a:rPr>
              <a:t>To understand the effects of aging on the knee complex </a:t>
            </a:r>
            <a:endParaRPr lang="en-GB" sz="1400" b="0">
              <a:latin typeface="Calibri" pitchFamily="34"/>
              <a:cs typeface="Times New Roman" pitchFamily="18"/>
            </a:endParaRPr>
          </a:p>
          <a:p>
            <a:pPr marL="342900" lvl="0" indent="-342900">
              <a:lnSpc>
                <a:spcPct val="95000"/>
              </a:lnSpc>
              <a:buFont typeface="Calibri Light"/>
              <a:buAutoNum type="arabicPeriod"/>
            </a:pPr>
            <a:r>
              <a:rPr lang="en-GB" sz="1400" b="0">
                <a:latin typeface="Arial" pitchFamily="34"/>
                <a:cs typeface="Times New Roman" pitchFamily="18"/>
              </a:rPr>
              <a:t>To have knowledge of specific and more common knee pathologies and how these affect patients  (in terms of aetiology, pathophysiology, signs and symptoms, diagnostic tests prognosis, interventions)</a:t>
            </a:r>
            <a:endParaRPr lang="en-GB" sz="1400" b="0">
              <a:latin typeface="Calibri" pitchFamily="34"/>
              <a:cs typeface="Times New Roman" pitchFamily="18"/>
            </a:endParaRPr>
          </a:p>
          <a:p>
            <a:pPr marL="228600" lvl="0" indent="-228600">
              <a:lnSpc>
                <a:spcPct val="50000"/>
              </a:lnSpc>
              <a:buChar char="•"/>
            </a:pPr>
            <a:endParaRPr lang="en-GB" sz="600" b="0"/>
          </a:p>
          <a:p>
            <a:pPr marL="228600" lvl="0" indent="-228600">
              <a:lnSpc>
                <a:spcPct val="50000"/>
              </a:lnSpc>
              <a:buChar char="•"/>
            </a:pPr>
            <a:endParaRPr lang="en-GB" sz="600" b="0"/>
          </a:p>
          <a:p>
            <a:pPr lvl="0">
              <a:lnSpc>
                <a:spcPct val="50000"/>
              </a:lnSpc>
            </a:pPr>
            <a:endParaRPr lang="en-GB" sz="500" b="0"/>
          </a:p>
          <a:p>
            <a:pPr marL="228600" lvl="0" indent="-228600">
              <a:lnSpc>
                <a:spcPct val="50000"/>
              </a:lnSpc>
              <a:buChar char="•"/>
            </a:pPr>
            <a:endParaRPr lang="en-GB" sz="200" b="0"/>
          </a:p>
          <a:p>
            <a:pPr marL="914400" lvl="2" indent="0">
              <a:lnSpc>
                <a:spcPct val="50000"/>
              </a:lnSpc>
              <a:buNone/>
            </a:pPr>
            <a:r>
              <a:rPr lang="en-GB" sz="200"/>
              <a:t>          </a:t>
            </a:r>
          </a:p>
        </p:txBody>
      </p:sp>
      <p:sp>
        <p:nvSpPr>
          <p:cNvPr id="5" name="Text Placeholder 4">
            <a:extLst>
              <a:ext uri="{FF2B5EF4-FFF2-40B4-BE49-F238E27FC236}">
                <a16:creationId xmlns:a16="http://schemas.microsoft.com/office/drawing/2014/main" id="{4E06CB47-1F4F-FCB2-C29B-C16E9A813513}"/>
              </a:ext>
            </a:extLst>
          </p:cNvPr>
          <p:cNvSpPr txBox="1">
            <a:spLocks noGrp="1"/>
          </p:cNvSpPr>
          <p:nvPr>
            <p:ph idx="2"/>
          </p:nvPr>
        </p:nvSpPr>
        <p:spPr>
          <a:xfrm>
            <a:off x="6172200" y="1681160"/>
            <a:ext cx="5183184" cy="823910"/>
          </a:xfrm>
        </p:spPr>
        <p:txBody>
          <a:bodyPr anchor="b"/>
          <a:lstStyle/>
          <a:p>
            <a:pPr marL="0" lvl="0" indent="0">
              <a:lnSpc>
                <a:spcPct val="70000"/>
              </a:lnSpc>
              <a:buNone/>
            </a:pPr>
            <a:endParaRPr lang="en-GB" sz="900"/>
          </a:p>
          <a:p>
            <a:pPr marL="0" lvl="0" indent="0">
              <a:lnSpc>
                <a:spcPct val="70000"/>
              </a:lnSpc>
              <a:buNone/>
            </a:pPr>
            <a:endParaRPr lang="en-GB" sz="800" b="1"/>
          </a:p>
          <a:p>
            <a:pPr marL="0" lvl="0" indent="0">
              <a:lnSpc>
                <a:spcPct val="70000"/>
              </a:lnSpc>
              <a:buNone/>
            </a:pPr>
            <a:r>
              <a:rPr lang="en-GB" sz="2400" b="1"/>
              <a:t>They produced </a:t>
            </a:r>
          </a:p>
          <a:p>
            <a:pPr lvl="0">
              <a:lnSpc>
                <a:spcPct val="70000"/>
              </a:lnSpc>
            </a:pPr>
            <a:endParaRPr lang="en-GB" sz="900"/>
          </a:p>
        </p:txBody>
      </p:sp>
      <p:sp>
        <p:nvSpPr>
          <p:cNvPr id="6" name="Content Placeholder 5">
            <a:extLst>
              <a:ext uri="{FF2B5EF4-FFF2-40B4-BE49-F238E27FC236}">
                <a16:creationId xmlns:a16="http://schemas.microsoft.com/office/drawing/2014/main" id="{3EA32AD8-F038-81ED-3303-8AD99DB38D02}"/>
              </a:ext>
            </a:extLst>
          </p:cNvPr>
          <p:cNvSpPr txBox="1">
            <a:spLocks noGrp="1"/>
          </p:cNvSpPr>
          <p:nvPr>
            <p:ph idx="4"/>
          </p:nvPr>
        </p:nvSpPr>
        <p:spPr/>
        <p:txBody>
          <a:bodyPr/>
          <a:lstStyle/>
          <a:p>
            <a:pPr lvl="0">
              <a:lnSpc>
                <a:spcPct val="50000"/>
              </a:lnSpc>
            </a:pPr>
            <a:endParaRPr lang="en-GB" sz="900"/>
          </a:p>
          <a:p>
            <a:pPr lvl="0">
              <a:lnSpc>
                <a:spcPct val="50000"/>
              </a:lnSpc>
            </a:pPr>
            <a:r>
              <a:rPr lang="en-GB" sz="2000"/>
              <a:t>Co-ordinated approach in LD Ax </a:t>
            </a:r>
          </a:p>
          <a:p>
            <a:pPr lvl="0">
              <a:lnSpc>
                <a:spcPct val="50000"/>
              </a:lnSpc>
            </a:pPr>
            <a:r>
              <a:rPr lang="en-GB" sz="2000"/>
              <a:t>Communication of findings in an LD context</a:t>
            </a:r>
          </a:p>
          <a:p>
            <a:pPr lvl="0">
              <a:lnSpc>
                <a:spcPct val="50000"/>
              </a:lnSpc>
            </a:pPr>
            <a:endParaRPr lang="en-GB" sz="2000"/>
          </a:p>
          <a:p>
            <a:pPr lvl="0">
              <a:lnSpc>
                <a:spcPct val="50000"/>
              </a:lnSpc>
            </a:pPr>
            <a:r>
              <a:rPr lang="en-GB" sz="2000"/>
              <a:t>Support, lifestyle and special tests. </a:t>
            </a:r>
          </a:p>
          <a:p>
            <a:pPr lvl="0">
              <a:lnSpc>
                <a:spcPct val="50000"/>
              </a:lnSpc>
            </a:pPr>
            <a:endParaRPr lang="en-GB" sz="2000"/>
          </a:p>
          <a:p>
            <a:pPr lvl="0">
              <a:lnSpc>
                <a:spcPct val="50000"/>
              </a:lnSpc>
            </a:pPr>
            <a:r>
              <a:rPr lang="en-GB" sz="2000"/>
              <a:t>Pain management - Integration of distress</a:t>
            </a:r>
          </a:p>
          <a:p>
            <a:pPr marL="0" lvl="0" indent="0">
              <a:lnSpc>
                <a:spcPct val="50000"/>
              </a:lnSpc>
              <a:buNone/>
            </a:pPr>
            <a:r>
              <a:rPr lang="en-GB" sz="2000"/>
              <a:t>    tools – DisDat</a:t>
            </a:r>
          </a:p>
          <a:p>
            <a:pPr lvl="0">
              <a:lnSpc>
                <a:spcPct val="50000"/>
              </a:lnSpc>
            </a:pPr>
            <a:endParaRPr lang="en-GB" sz="2000"/>
          </a:p>
          <a:p>
            <a:pPr lvl="0">
              <a:lnSpc>
                <a:spcPct val="70000"/>
              </a:lnSpc>
            </a:pPr>
            <a:endParaRPr lang="en-GB" sz="900"/>
          </a:p>
        </p:txBody>
      </p:sp>
    </p:spTree>
  </p:cSld>
  <p:clrMapOvr>
    <a:masterClrMapping/>
  </p:clrMapOvr>
  <mc:AlternateContent xmlns:mc="http://schemas.openxmlformats.org/markup-compatibility/2006" xmlns:p14="http://schemas.microsoft.com/office/powerpoint/2010/main">
    <mc:Choice Requires="p14">
      <p:transition spd="slow" p14:dur="2000" advTm="55047"/>
    </mc:Choice>
    <mc:Fallback xmlns="">
      <p:transition spd="slow" advTm="550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9618-7E1D-B0B4-D5F8-B1E29CB8B3DD}"/>
              </a:ext>
            </a:extLst>
          </p:cNvPr>
          <p:cNvSpPr txBox="1">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6A91577-7063-1930-BE3D-0F3D51E1A5EB}"/>
              </a:ext>
            </a:extLst>
          </p:cNvPr>
          <p:cNvSpPr txBox="1">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C2267D96-DB25-DB54-9098-C449FBCDF107}"/>
              </a:ext>
            </a:extLst>
          </p:cNvPr>
          <p:cNvSpPr txBox="1">
            <a:spLocks noGrp="1"/>
          </p:cNvSpPr>
          <p:nvPr>
            <p:ph type="body" idx="3"/>
          </p:nvPr>
        </p:nvSpPr>
        <p:spPr>
          <a:xfrm>
            <a:off x="839784" y="2505071"/>
            <a:ext cx="5157782" cy="3684583"/>
          </a:xfrm>
        </p:spPr>
        <p:txBody>
          <a:bodyPr anchor="t"/>
          <a:lstStyle/>
          <a:p>
            <a:endParaRPr lang="en-GB"/>
          </a:p>
        </p:txBody>
      </p:sp>
      <p:sp>
        <p:nvSpPr>
          <p:cNvPr id="5" name="Text Placeholder 4">
            <a:extLst>
              <a:ext uri="{FF2B5EF4-FFF2-40B4-BE49-F238E27FC236}">
                <a16:creationId xmlns:a16="http://schemas.microsoft.com/office/drawing/2014/main" id="{C5C22B58-592D-942B-F79B-4DB110B51FB8}"/>
              </a:ext>
            </a:extLst>
          </p:cNvPr>
          <p:cNvSpPr txBox="1">
            <a:spLocks noGrp="1"/>
          </p:cNvSpPr>
          <p:nvPr>
            <p:ph idx="2"/>
          </p:nvPr>
        </p:nvSpPr>
        <p:spPr>
          <a:xfrm>
            <a:off x="6172200" y="1681160"/>
            <a:ext cx="5183184" cy="823910"/>
          </a:xfrm>
        </p:spPr>
        <p:txBody>
          <a:bodyPr anchor="b"/>
          <a:lstStyle/>
          <a:p>
            <a:endParaRPr lang="en-GB"/>
          </a:p>
        </p:txBody>
      </p:sp>
      <p:sp>
        <p:nvSpPr>
          <p:cNvPr id="6" name="Content Placeholder 5">
            <a:extLst>
              <a:ext uri="{FF2B5EF4-FFF2-40B4-BE49-F238E27FC236}">
                <a16:creationId xmlns:a16="http://schemas.microsoft.com/office/drawing/2014/main" id="{D4A18DF6-4721-1AB7-7336-F10161B84160}"/>
              </a:ext>
            </a:extLst>
          </p:cNvPr>
          <p:cNvSpPr txBox="1">
            <a:spLocks noGrp="1"/>
          </p:cNvSpPr>
          <p:nvPr>
            <p:ph idx="4"/>
          </p:nvPr>
        </p:nvSpPr>
        <p:spPr/>
        <p:txBody>
          <a:bodyPr/>
          <a:lstStyle/>
          <a:p>
            <a:endParaRPr lang="en-GB"/>
          </a:p>
        </p:txBody>
      </p:sp>
      <p:grpSp>
        <p:nvGrpSpPr>
          <p:cNvPr id="7" name="Group 9">
            <a:extLst>
              <a:ext uri="{FF2B5EF4-FFF2-40B4-BE49-F238E27FC236}">
                <a16:creationId xmlns:a16="http://schemas.microsoft.com/office/drawing/2014/main" id="{469C48F2-75C1-292F-0F9C-FA6FDF3DFB2F}"/>
              </a:ext>
            </a:extLst>
          </p:cNvPr>
          <p:cNvGrpSpPr/>
          <p:nvPr/>
        </p:nvGrpSpPr>
        <p:grpSpPr>
          <a:xfrm>
            <a:off x="0" y="109728"/>
            <a:ext cx="11987783" cy="6748272"/>
            <a:chOff x="0" y="109728"/>
            <a:chExt cx="11987783" cy="6748272"/>
          </a:xfrm>
        </p:grpSpPr>
        <p:pic>
          <p:nvPicPr>
            <p:cNvPr id="8" name="Picture 7">
              <a:extLst>
                <a:ext uri="{FF2B5EF4-FFF2-40B4-BE49-F238E27FC236}">
                  <a16:creationId xmlns:a16="http://schemas.microsoft.com/office/drawing/2014/main" id="{9E3B07E5-32FD-65DA-95EB-DDD58411897F}"/>
                </a:ext>
              </a:extLst>
            </p:cNvPr>
            <p:cNvPicPr>
              <a:picLocks noChangeAspect="1"/>
            </p:cNvPicPr>
            <p:nvPr/>
          </p:nvPicPr>
          <p:blipFill>
            <a:blip r:embed="rId2"/>
            <a:srcRect l="41925" t="18001" r="32275" b="13999"/>
            <a:stretch>
              <a:fillRect/>
            </a:stretch>
          </p:blipFill>
          <p:spPr>
            <a:xfrm>
              <a:off x="0" y="109728"/>
              <a:ext cx="4000042" cy="6748272"/>
            </a:xfrm>
            <a:prstGeom prst="rect">
              <a:avLst/>
            </a:prstGeom>
            <a:noFill/>
            <a:ln cap="flat">
              <a:noFill/>
            </a:ln>
          </p:spPr>
        </p:pic>
        <p:pic>
          <p:nvPicPr>
            <p:cNvPr id="9" name="Picture 11">
              <a:extLst>
                <a:ext uri="{FF2B5EF4-FFF2-40B4-BE49-F238E27FC236}">
                  <a16:creationId xmlns:a16="http://schemas.microsoft.com/office/drawing/2014/main" id="{E15FE294-C1C7-8D7A-F1EA-9D6A421A203A}"/>
                </a:ext>
              </a:extLst>
            </p:cNvPr>
            <p:cNvPicPr>
              <a:picLocks noChangeAspect="1"/>
            </p:cNvPicPr>
            <p:nvPr/>
          </p:nvPicPr>
          <p:blipFill>
            <a:blip r:embed="rId3"/>
            <a:srcRect l="42600" t="18534" r="32200" b="15734"/>
            <a:stretch>
              <a:fillRect/>
            </a:stretch>
          </p:blipFill>
          <p:spPr>
            <a:xfrm>
              <a:off x="4000042" y="109728"/>
              <a:ext cx="4041739" cy="6748272"/>
            </a:xfrm>
            <a:prstGeom prst="rect">
              <a:avLst/>
            </a:prstGeom>
            <a:noFill/>
            <a:ln cap="flat">
              <a:noFill/>
            </a:ln>
          </p:spPr>
        </p:pic>
        <p:pic>
          <p:nvPicPr>
            <p:cNvPr id="10" name="Picture 8">
              <a:extLst>
                <a:ext uri="{FF2B5EF4-FFF2-40B4-BE49-F238E27FC236}">
                  <a16:creationId xmlns:a16="http://schemas.microsoft.com/office/drawing/2014/main" id="{95421825-A78E-A9AC-F71A-8FEDCB425565}"/>
                </a:ext>
              </a:extLst>
            </p:cNvPr>
            <p:cNvPicPr>
              <a:picLocks noChangeAspect="1"/>
            </p:cNvPicPr>
            <p:nvPr/>
          </p:nvPicPr>
          <p:blipFill>
            <a:blip r:embed="rId4"/>
            <a:srcRect l="68850" t="18267" r="4450" b="13733"/>
            <a:stretch>
              <a:fillRect/>
            </a:stretch>
          </p:blipFill>
          <p:spPr>
            <a:xfrm>
              <a:off x="8000085" y="357329"/>
              <a:ext cx="3987698" cy="6500670"/>
            </a:xfrm>
            <a:prstGeom prst="rect">
              <a:avLst/>
            </a:prstGeom>
            <a:noFill/>
            <a:ln cap="flat">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9D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0541-04D8-89C5-4760-3F960790C841}"/>
              </a:ext>
            </a:extLst>
          </p:cNvPr>
          <p:cNvSpPr txBox="1">
            <a:spLocks noGrp="1"/>
          </p:cNvSpPr>
          <p:nvPr>
            <p:ph type="title"/>
          </p:nvPr>
        </p:nvSpPr>
        <p:spPr/>
        <p:txBody>
          <a:bodyPr/>
          <a:lstStyle/>
          <a:p>
            <a:pPr lvl="0"/>
            <a:r>
              <a:rPr lang="en-GB"/>
              <a:t>Moving </a:t>
            </a:r>
            <a:r>
              <a:rPr lang="en-GB" i="1"/>
              <a:t>forward</a:t>
            </a:r>
            <a:r>
              <a:rPr lang="en-GB"/>
              <a:t>……</a:t>
            </a:r>
          </a:p>
        </p:txBody>
      </p:sp>
      <p:sp>
        <p:nvSpPr>
          <p:cNvPr id="3" name="Text Placeholder 2">
            <a:extLst>
              <a:ext uri="{FF2B5EF4-FFF2-40B4-BE49-F238E27FC236}">
                <a16:creationId xmlns:a16="http://schemas.microsoft.com/office/drawing/2014/main" id="{93426FF6-B07E-122F-FA2B-D5E4305E348B}"/>
              </a:ext>
            </a:extLst>
          </p:cNvPr>
          <p:cNvSpPr txBox="1">
            <a:spLocks noGrp="1"/>
          </p:cNvSpPr>
          <p:nvPr>
            <p:ph type="body" idx="1"/>
          </p:nvPr>
        </p:nvSpPr>
        <p:spPr/>
        <p:txBody>
          <a:bodyPr/>
          <a:lstStyle/>
          <a:p>
            <a:pPr lvl="0"/>
            <a:r>
              <a:rPr lang="en-GB"/>
              <a:t>The benefits to both students and service</a:t>
            </a:r>
          </a:p>
        </p:txBody>
      </p:sp>
      <p:sp>
        <p:nvSpPr>
          <p:cNvPr id="4" name="Content Placeholder 3">
            <a:extLst>
              <a:ext uri="{FF2B5EF4-FFF2-40B4-BE49-F238E27FC236}">
                <a16:creationId xmlns:a16="http://schemas.microsoft.com/office/drawing/2014/main" id="{1C19DB4A-AB64-A0FE-729F-6F80EA90D6E2}"/>
              </a:ext>
            </a:extLst>
          </p:cNvPr>
          <p:cNvSpPr txBox="1">
            <a:spLocks noGrp="1"/>
          </p:cNvSpPr>
          <p:nvPr>
            <p:ph type="body" idx="3"/>
          </p:nvPr>
        </p:nvSpPr>
        <p:spPr>
          <a:xfrm>
            <a:off x="839784" y="2505071"/>
            <a:ext cx="5157782" cy="3684583"/>
          </a:xfrm>
        </p:spPr>
        <p:txBody>
          <a:bodyPr anchor="t"/>
          <a:lstStyle/>
          <a:p>
            <a:pPr marL="228600" lvl="0" indent="-228600">
              <a:lnSpc>
                <a:spcPct val="70000"/>
              </a:lnSpc>
              <a:buChar char="•"/>
            </a:pPr>
            <a:r>
              <a:rPr lang="en-GB" sz="2600" b="0"/>
              <a:t>Formal discussion - LD Network Forum</a:t>
            </a:r>
          </a:p>
          <a:p>
            <a:pPr marL="228600" lvl="0" indent="-228600">
              <a:lnSpc>
                <a:spcPct val="70000"/>
              </a:lnSpc>
              <a:buChar char="•"/>
            </a:pPr>
            <a:r>
              <a:rPr lang="en-GB" sz="2600" b="0"/>
              <a:t>Clinical Governance NHS Lothian</a:t>
            </a:r>
          </a:p>
          <a:p>
            <a:pPr marL="228600" lvl="0" indent="-228600">
              <a:lnSpc>
                <a:spcPct val="70000"/>
              </a:lnSpc>
              <a:buChar char="•"/>
            </a:pPr>
            <a:r>
              <a:rPr lang="en-GB" sz="2600" b="0"/>
              <a:t>QMU – Scientific poster and outline of LD services. </a:t>
            </a:r>
          </a:p>
          <a:p>
            <a:pPr marL="228600" lvl="0" indent="-228600">
              <a:lnSpc>
                <a:spcPct val="70000"/>
              </a:lnSpc>
              <a:buChar char="•"/>
            </a:pPr>
            <a:r>
              <a:rPr lang="en-GB" sz="2600" b="0"/>
              <a:t>CoE – Define clear design and best practice</a:t>
            </a:r>
          </a:p>
          <a:p>
            <a:pPr marL="228600" lvl="0" indent="-228600">
              <a:lnSpc>
                <a:spcPct val="70000"/>
              </a:lnSpc>
              <a:buChar char="•"/>
            </a:pPr>
            <a:r>
              <a:rPr lang="en-GB" sz="2600" b="0"/>
              <a:t>Team strengths – SENSE framework</a:t>
            </a:r>
          </a:p>
          <a:p>
            <a:pPr marL="228600" lvl="0" indent="-228600">
              <a:lnSpc>
                <a:spcPct val="70000"/>
              </a:lnSpc>
              <a:buChar char="•"/>
            </a:pPr>
            <a:r>
              <a:rPr lang="en-GB" sz="2600" b="0"/>
              <a:t>Q – Pulse – Compliance, quality and safety processes. </a:t>
            </a:r>
          </a:p>
          <a:p>
            <a:pPr marL="228600" lvl="0" indent="-228600">
              <a:lnSpc>
                <a:spcPct val="70000"/>
              </a:lnSpc>
              <a:buChar char="•"/>
            </a:pPr>
            <a:endParaRPr lang="en-GB" sz="2600" b="0"/>
          </a:p>
        </p:txBody>
      </p:sp>
      <p:sp>
        <p:nvSpPr>
          <p:cNvPr id="5" name="Text Placeholder 4">
            <a:extLst>
              <a:ext uri="{FF2B5EF4-FFF2-40B4-BE49-F238E27FC236}">
                <a16:creationId xmlns:a16="http://schemas.microsoft.com/office/drawing/2014/main" id="{6757FF2D-5811-9DCC-D3C4-B73D2B7DAC07}"/>
              </a:ext>
            </a:extLst>
          </p:cNvPr>
          <p:cNvSpPr txBox="1">
            <a:spLocks noGrp="1"/>
          </p:cNvSpPr>
          <p:nvPr>
            <p:ph idx="2"/>
          </p:nvPr>
        </p:nvSpPr>
        <p:spPr>
          <a:xfrm>
            <a:off x="6172200" y="1681160"/>
            <a:ext cx="5183184" cy="823910"/>
          </a:xfrm>
        </p:spPr>
        <p:txBody>
          <a:bodyPr anchor="b"/>
          <a:lstStyle/>
          <a:p>
            <a:endParaRPr lang="en-GB"/>
          </a:p>
        </p:txBody>
      </p:sp>
      <p:pic>
        <p:nvPicPr>
          <p:cNvPr id="6" name="Picture 2" descr="Desmond Tutu River Quote Meaning 2021">
            <a:extLst>
              <a:ext uri="{FF2B5EF4-FFF2-40B4-BE49-F238E27FC236}">
                <a16:creationId xmlns:a16="http://schemas.microsoft.com/office/drawing/2014/main" id="{BC077ADC-B71B-E40A-D223-626888AB00EB}"/>
              </a:ext>
            </a:extLst>
          </p:cNvPr>
          <p:cNvPicPr>
            <a:picLocks noGrp="1" noChangeAspect="1"/>
          </p:cNvPicPr>
          <p:nvPr>
            <p:ph idx="4"/>
          </p:nvPr>
        </p:nvPicPr>
        <p:blipFill>
          <a:blip r:embed="rId2"/>
          <a:srcRect/>
          <a:stretch>
            <a:fillRect/>
          </a:stretch>
        </p:blipFill>
        <p:spPr>
          <a:xfrm>
            <a:off x="6194429" y="2505071"/>
            <a:ext cx="5157782" cy="3684583"/>
          </a:xfrm>
        </p:spPr>
      </p:pic>
    </p:spTree>
  </p:cSld>
  <p:clrMapOvr>
    <a:masterClrMapping/>
  </p:clrMapOvr>
  <mc:AlternateContent xmlns:mc="http://schemas.openxmlformats.org/markup-compatibility/2006" xmlns:p14="http://schemas.microsoft.com/office/powerpoint/2010/main">
    <mc:Choice Requires="p14">
      <p:transition spd="slow" p14:dur="2000" advTm="75619"/>
    </mc:Choice>
    <mc:Fallback xmlns="">
      <p:transition spd="slow" advTm="75619"/>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1496</Words>
  <Application>Microsoft Office PowerPoint</Application>
  <PresentationFormat>Widescreen</PresentationFormat>
  <Paragraphs>201</Paragraphs>
  <Slides>27</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Aptos</vt:lpstr>
      <vt:lpstr>Aptos Display</vt:lpstr>
      <vt:lpstr>Arial</vt:lpstr>
      <vt:lpstr>Calibri</vt:lpstr>
      <vt:lpstr>Calibri Light</vt:lpstr>
      <vt:lpstr>Economica</vt:lpstr>
      <vt:lpstr>Frutiger 55 Roman</vt:lpstr>
      <vt:lpstr>Montserrat</vt:lpstr>
      <vt:lpstr>Open Sans</vt:lpstr>
      <vt:lpstr>Wingdings</vt:lpstr>
      <vt:lpstr>1_Office Theme</vt:lpstr>
      <vt:lpstr>2_Office Theme</vt:lpstr>
      <vt:lpstr>Luxe</vt:lpstr>
      <vt:lpstr>3_Office Theme</vt:lpstr>
      <vt:lpstr>PowerPoint Presentation</vt:lpstr>
      <vt:lpstr>PowerPoint Presentation</vt:lpstr>
      <vt:lpstr>CSP Scottish Board – Alternative Practice Placement Models – LD pathways and competency development by Peer Assisted Learning (PAL) Students</vt:lpstr>
      <vt:lpstr>Learning Disabilities – A brief history</vt:lpstr>
      <vt:lpstr>Background           The Benefits. </vt:lpstr>
      <vt:lpstr>Peer Assisted Learning (PAL) in action</vt:lpstr>
      <vt:lpstr>‘Absence of Evidence is not Evidence of Absence’ Carl Sagan</vt:lpstr>
      <vt:lpstr>PowerPoint Presentation</vt:lpstr>
      <vt:lpstr>Moving forward……</vt:lpstr>
      <vt:lpstr>PowerPoint Presentation</vt:lpstr>
      <vt:lpstr>Peer Assisted Learning: Our Experience of 4:1 Model</vt:lpstr>
      <vt:lpstr>What is Peer Assisted Learning?</vt:lpstr>
      <vt:lpstr>Our Placement Model</vt:lpstr>
      <vt:lpstr>A Typical Morning…</vt:lpstr>
      <vt:lpstr>Student Perspective</vt:lpstr>
      <vt:lpstr>Practice Educator Perspective</vt:lpstr>
      <vt:lpstr>Conclusion: Peer Assisted Learning</vt:lpstr>
      <vt:lpstr>PowerPoint Presentation</vt:lpstr>
      <vt:lpstr>BACKGROUND</vt:lpstr>
      <vt:lpstr>Why Take Students?</vt:lpstr>
      <vt:lpstr>How We Work It</vt:lpstr>
      <vt:lpstr> What A Placement Is Like?</vt:lpstr>
      <vt:lpstr>Challenges…</vt:lpstr>
      <vt:lpstr>Benefits…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Mindy Dalloway</dc:creator>
  <cp:lastModifiedBy>Mindy Dalloway</cp:lastModifiedBy>
  <cp:revision>8</cp:revision>
  <dcterms:created xsi:type="dcterms:W3CDTF">2025-01-22T12:13:17Z</dcterms:created>
  <dcterms:modified xsi:type="dcterms:W3CDTF">2025-01-23T11:49:21Z</dcterms:modified>
</cp:coreProperties>
</file>