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88" r:id="rId3"/>
    <p:sldId id="295" r:id="rId4"/>
    <p:sldId id="268" r:id="rId5"/>
    <p:sldId id="287" r:id="rId6"/>
    <p:sldId id="298" r:id="rId7"/>
    <p:sldId id="262" r:id="rId8"/>
    <p:sldId id="266" r:id="rId9"/>
    <p:sldId id="294" r:id="rId10"/>
    <p:sldId id="270" r:id="rId11"/>
    <p:sldId id="291" r:id="rId12"/>
    <p:sldId id="297" r:id="rId13"/>
    <p:sldId id="296" r:id="rId14"/>
    <p:sldId id="290" r:id="rId15"/>
    <p:sldId id="284" r:id="rId16"/>
    <p:sldId id="280" r:id="rId17"/>
    <p:sldId id="263" r:id="rId18"/>
    <p:sldId id="292" r:id="rId19"/>
    <p:sldId id="293" r:id="rId20"/>
    <p:sldId id="276" r:id="rId21"/>
    <p:sldId id="259" r:id="rId22"/>
    <p:sldId id="277" r:id="rId23"/>
    <p:sldId id="278" r:id="rId24"/>
    <p:sldId id="300" r:id="rId25"/>
    <p:sldId id="299" r:id="rId26"/>
    <p:sldId id="271"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6"/>
  </p:normalViewPr>
  <p:slideViewPr>
    <p:cSldViewPr snapToGrid="0">
      <p:cViewPr varScale="1">
        <p:scale>
          <a:sx n="102" d="100"/>
          <a:sy n="102" d="100"/>
        </p:scale>
        <p:origin x="3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18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9.1763939932912819E-2"/>
          <c:y val="0.15446273513469261"/>
          <c:w val="0.8818729683954275"/>
          <c:h val="0.73550709277916493"/>
        </c:manualLayout>
      </c:layout>
      <c:barChart>
        <c:barDir val="col"/>
        <c:grouping val="clustered"/>
        <c:varyColors val="0"/>
        <c:ser>
          <c:idx val="0"/>
          <c:order val="0"/>
          <c:tx>
            <c:strRef>
              <c:f>Sheet1!$B$1</c:f>
              <c:strCache>
                <c:ptCount val="1"/>
                <c:pt idx="0">
                  <c:v>How well Prepared</c:v>
                </c:pt>
              </c:strCache>
            </c:strRef>
          </c:tx>
          <c:spPr>
            <a:solidFill>
              <a:schemeClr val="accent4"/>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0</c:formatCode>
                <c:ptCount val="10"/>
                <c:pt idx="0">
                  <c:v>1</c:v>
                </c:pt>
                <c:pt idx="1">
                  <c:v>2</c:v>
                </c:pt>
                <c:pt idx="2">
                  <c:v>9</c:v>
                </c:pt>
                <c:pt idx="3">
                  <c:v>0</c:v>
                </c:pt>
                <c:pt idx="4">
                  <c:v>8</c:v>
                </c:pt>
                <c:pt idx="5">
                  <c:v>11</c:v>
                </c:pt>
                <c:pt idx="6">
                  <c:v>9</c:v>
                </c:pt>
                <c:pt idx="7">
                  <c:v>11</c:v>
                </c:pt>
                <c:pt idx="8">
                  <c:v>2</c:v>
                </c:pt>
                <c:pt idx="9">
                  <c:v>4</c:v>
                </c:pt>
              </c:numCache>
            </c:numRef>
          </c:val>
          <c:extLst>
            <c:ext xmlns:c16="http://schemas.microsoft.com/office/drawing/2014/chart" uri="{C3380CC4-5D6E-409C-BE32-E72D297353CC}">
              <c16:uniqueId val="{00000000-180B-4EA1-9FC4-CBC82CE26579}"/>
            </c:ext>
          </c:extLst>
        </c:ser>
        <c:dLbls>
          <c:showLegendKey val="0"/>
          <c:showVal val="0"/>
          <c:showCatName val="0"/>
          <c:showSerName val="0"/>
          <c:showPercent val="0"/>
          <c:showBubbleSize val="0"/>
        </c:dLbls>
        <c:gapWidth val="219"/>
        <c:overlap val="-27"/>
        <c:axId val="708052031"/>
        <c:axId val="708052991"/>
      </c:barChart>
      <c:catAx>
        <c:axId val="70805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052991"/>
        <c:crosses val="autoZero"/>
        <c:auto val="1"/>
        <c:lblAlgn val="ctr"/>
        <c:lblOffset val="100"/>
        <c:noMultiLvlLbl val="0"/>
      </c:catAx>
      <c:valAx>
        <c:axId val="70805299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052031"/>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spc="0" baseline="0">
                <a:solidFill>
                  <a:schemeClr val="bg1"/>
                </a:solidFill>
                <a:latin typeface="+mn-lt"/>
                <a:ea typeface="+mn-ea"/>
                <a:cs typeface="+mn-cs"/>
              </a:defRPr>
            </a:pPr>
            <a:r>
              <a:rPr lang="en-US" sz="1800" b="1" dirty="0">
                <a:solidFill>
                  <a:schemeClr val="bg1"/>
                </a:solidFill>
              </a:rPr>
              <a:t>How well you understood your role</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9.4520270047130872E-2"/>
          <c:y val="0.13125624930563271"/>
          <c:w val="0.88151328297863307"/>
          <c:h val="0.75871357860822486"/>
        </c:manualLayout>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0</c:formatCode>
                <c:ptCount val="10"/>
                <c:pt idx="0">
                  <c:v>1</c:v>
                </c:pt>
                <c:pt idx="1">
                  <c:v>0</c:v>
                </c:pt>
                <c:pt idx="2">
                  <c:v>1</c:v>
                </c:pt>
                <c:pt idx="3">
                  <c:v>6</c:v>
                </c:pt>
                <c:pt idx="4">
                  <c:v>6</c:v>
                </c:pt>
                <c:pt idx="5">
                  <c:v>1</c:v>
                </c:pt>
                <c:pt idx="6">
                  <c:v>12</c:v>
                </c:pt>
                <c:pt idx="7">
                  <c:v>13</c:v>
                </c:pt>
                <c:pt idx="8">
                  <c:v>3</c:v>
                </c:pt>
                <c:pt idx="9">
                  <c:v>14</c:v>
                </c:pt>
              </c:numCache>
            </c:numRef>
          </c:val>
          <c:extLst>
            <c:ext xmlns:c16="http://schemas.microsoft.com/office/drawing/2014/chart" uri="{C3380CC4-5D6E-409C-BE32-E72D297353CC}">
              <c16:uniqueId val="{00000000-6050-4DE5-A882-8B12F3E31AD1}"/>
            </c:ext>
          </c:extLst>
        </c:ser>
        <c:dLbls>
          <c:showLegendKey val="0"/>
          <c:showVal val="0"/>
          <c:showCatName val="0"/>
          <c:showSerName val="0"/>
          <c:showPercent val="0"/>
          <c:showBubbleSize val="0"/>
        </c:dLbls>
        <c:gapWidth val="219"/>
        <c:overlap val="-27"/>
        <c:axId val="708061151"/>
        <c:axId val="708049151"/>
      </c:barChart>
      <c:catAx>
        <c:axId val="708061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049151"/>
        <c:crossesAt val="0"/>
        <c:auto val="1"/>
        <c:lblAlgn val="ctr"/>
        <c:lblOffset val="100"/>
        <c:noMultiLvlLbl val="0"/>
      </c:catAx>
      <c:valAx>
        <c:axId val="70804915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b"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061151"/>
        <c:crosses val="autoZero"/>
        <c:crossBetween val="between"/>
      </c:valAx>
      <c:spPr>
        <a:solidFill>
          <a:schemeClr val="bg1"/>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GB"/>
              <a:t>How did the delivery Compare to normal NHS</a:t>
            </a:r>
          </a:p>
        </c:rich>
      </c:tx>
      <c:layout>
        <c:manualLayout>
          <c:xMode val="edge"/>
          <c:yMode val="edge"/>
          <c:x val="8.7009035819084118E-2"/>
          <c:y val="6.442890371937407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How did the delivery Compare to normal NHS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A70-4728-9061-7AA408C6DC97}"/>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A70-4728-9061-7AA408C6DC97}"/>
              </c:ext>
            </c:extLst>
          </c:dPt>
          <c:dPt>
            <c:idx val="2"/>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A70-4728-9061-7AA408C6DC9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A70-4728-9061-7AA408C6DC97}"/>
              </c:ext>
            </c:extLst>
          </c:dPt>
          <c:dLbls>
            <c:delete val="1"/>
          </c:dLbls>
          <c:cat>
            <c:strRef>
              <c:f>Sheet1!$A$2:$A$5</c:f>
              <c:strCache>
                <c:ptCount val="4"/>
                <c:pt idx="0">
                  <c:v>Better</c:v>
                </c:pt>
                <c:pt idx="1">
                  <c:v>Same</c:v>
                </c:pt>
                <c:pt idx="2">
                  <c:v>Worse</c:v>
                </c:pt>
                <c:pt idx="3">
                  <c:v>Unknown</c:v>
                </c:pt>
              </c:strCache>
            </c:strRef>
          </c:cat>
          <c:val>
            <c:numRef>
              <c:f>Sheet1!$B$2:$B$5</c:f>
              <c:numCache>
                <c:formatCode>General</c:formatCode>
                <c:ptCount val="4"/>
                <c:pt idx="0">
                  <c:v>35.200000000000003</c:v>
                </c:pt>
                <c:pt idx="1">
                  <c:v>26.8</c:v>
                </c:pt>
                <c:pt idx="2">
                  <c:v>1.4</c:v>
                </c:pt>
                <c:pt idx="3">
                  <c:v>32.4</c:v>
                </c:pt>
              </c:numCache>
            </c:numRef>
          </c:val>
          <c:extLst>
            <c:ext xmlns:c16="http://schemas.microsoft.com/office/drawing/2014/chart" uri="{C3380CC4-5D6E-409C-BE32-E72D297353CC}">
              <c16:uniqueId val="{00000008-5A70-4728-9061-7AA408C6DC9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82992831134591138"/>
          <c:y val="0.30775106184782886"/>
          <c:w val="0.15589985385527841"/>
          <c:h val="0.6131669130780340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bg1"/>
                </a:solidFill>
              </a:rPr>
              <a:t>How much did you enjoy the day?</a:t>
            </a:r>
          </a:p>
        </c:rich>
      </c:tx>
      <c:layout>
        <c:manualLayout>
          <c:xMode val="edge"/>
          <c:yMode val="edge"/>
          <c:x val="0.21854579271530725"/>
          <c:y val="2.409675540199876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49588287313074E-2"/>
          <c:y val="0.12777500436720804"/>
          <c:w val="0.90858304706353432"/>
          <c:h val="0.76455486273079509"/>
        </c:manualLayout>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0</c:formatCode>
                <c:ptCount val="10"/>
                <c:pt idx="0">
                  <c:v>0</c:v>
                </c:pt>
                <c:pt idx="1">
                  <c:v>0</c:v>
                </c:pt>
                <c:pt idx="2">
                  <c:v>0</c:v>
                </c:pt>
                <c:pt idx="3">
                  <c:v>0</c:v>
                </c:pt>
                <c:pt idx="4">
                  <c:v>2</c:v>
                </c:pt>
                <c:pt idx="5">
                  <c:v>1</c:v>
                </c:pt>
                <c:pt idx="6">
                  <c:v>7</c:v>
                </c:pt>
                <c:pt idx="7">
                  <c:v>16</c:v>
                </c:pt>
                <c:pt idx="8">
                  <c:v>9</c:v>
                </c:pt>
                <c:pt idx="9">
                  <c:v>22</c:v>
                </c:pt>
              </c:numCache>
            </c:numRef>
          </c:val>
          <c:extLst>
            <c:ext xmlns:c16="http://schemas.microsoft.com/office/drawing/2014/chart" uri="{C3380CC4-5D6E-409C-BE32-E72D297353CC}">
              <c16:uniqueId val="{00000000-A7E7-48E8-9772-DED4C51757EF}"/>
            </c:ext>
          </c:extLst>
        </c:ser>
        <c:dLbls>
          <c:showLegendKey val="0"/>
          <c:showVal val="0"/>
          <c:showCatName val="0"/>
          <c:showSerName val="0"/>
          <c:showPercent val="0"/>
          <c:showBubbleSize val="0"/>
        </c:dLbls>
        <c:gapWidth val="219"/>
        <c:overlap val="-27"/>
        <c:axId val="1634358368"/>
        <c:axId val="1634354048"/>
      </c:barChart>
      <c:catAx>
        <c:axId val="163435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354048"/>
        <c:crosses val="autoZero"/>
        <c:auto val="1"/>
        <c:lblAlgn val="ctr"/>
        <c:lblOffset val="100"/>
        <c:noMultiLvlLbl val="0"/>
      </c:catAx>
      <c:valAx>
        <c:axId val="16343540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358368"/>
        <c:crosses val="autoZero"/>
        <c:crossBetween val="between"/>
      </c:valAx>
      <c:spPr>
        <a:solidFill>
          <a:schemeClr val="bg1"/>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b="1" dirty="0">
                <a:solidFill>
                  <a:schemeClr val="bg1"/>
                </a:solidFill>
              </a:rPr>
              <a:t>How much did you feel appreciated?</a:t>
            </a:r>
            <a:r>
              <a:rPr lang="en-GB" sz="1600" dirty="0"/>
              <a:t>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877647353954176E-2"/>
          <c:y val="0.1537851476657052"/>
          <c:w val="0.90020128258271082"/>
          <c:h val="0.76391681690525015"/>
        </c:manualLayout>
      </c:layout>
      <c:barChart>
        <c:barDir val="col"/>
        <c:grouping val="clustered"/>
        <c:varyColors val="0"/>
        <c:ser>
          <c:idx val="0"/>
          <c:order val="0"/>
          <c:tx>
            <c:strRef>
              <c:f>Sheet1!$B$1</c:f>
              <c:strCache>
                <c:ptCount val="1"/>
                <c:pt idx="0">
                  <c:v>How much did you feel appreciated? </c:v>
                </c:pt>
              </c:strCache>
            </c:strRef>
          </c:tx>
          <c:spPr>
            <a:solidFill>
              <a:schemeClr val="accent4"/>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0</c:formatCode>
                <c:ptCount val="10"/>
                <c:pt idx="0">
                  <c:v>0</c:v>
                </c:pt>
                <c:pt idx="1">
                  <c:v>0</c:v>
                </c:pt>
                <c:pt idx="2">
                  <c:v>2</c:v>
                </c:pt>
                <c:pt idx="3">
                  <c:v>0</c:v>
                </c:pt>
                <c:pt idx="4">
                  <c:v>0</c:v>
                </c:pt>
                <c:pt idx="5">
                  <c:v>1</c:v>
                </c:pt>
                <c:pt idx="6">
                  <c:v>5</c:v>
                </c:pt>
                <c:pt idx="7">
                  <c:v>14</c:v>
                </c:pt>
                <c:pt idx="8">
                  <c:v>9</c:v>
                </c:pt>
                <c:pt idx="9">
                  <c:v>26</c:v>
                </c:pt>
              </c:numCache>
            </c:numRef>
          </c:val>
          <c:extLst>
            <c:ext xmlns:c16="http://schemas.microsoft.com/office/drawing/2014/chart" uri="{C3380CC4-5D6E-409C-BE32-E72D297353CC}">
              <c16:uniqueId val="{00000000-96D6-42EA-8B89-D84FAD0CFBFE}"/>
            </c:ext>
          </c:extLst>
        </c:ser>
        <c:dLbls>
          <c:showLegendKey val="0"/>
          <c:showVal val="0"/>
          <c:showCatName val="0"/>
          <c:showSerName val="0"/>
          <c:showPercent val="0"/>
          <c:showBubbleSize val="0"/>
        </c:dLbls>
        <c:gapWidth val="219"/>
        <c:overlap val="-27"/>
        <c:axId val="1634353088"/>
        <c:axId val="1634348288"/>
      </c:barChart>
      <c:catAx>
        <c:axId val="163435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348288"/>
        <c:crosses val="autoZero"/>
        <c:auto val="1"/>
        <c:lblAlgn val="ctr"/>
        <c:lblOffset val="100"/>
        <c:noMultiLvlLbl val="0"/>
      </c:catAx>
      <c:valAx>
        <c:axId val="16343482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353088"/>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GB"/>
              <a:t>How did it compare to normal NHS care?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7958953047535723"/>
          <c:y val="0.31854779629797597"/>
          <c:w val="0.2949783100029163"/>
          <c:h val="0.62730252422006239"/>
        </c:manualLayout>
      </c:layout>
      <c:pieChart>
        <c:varyColors val="1"/>
        <c:ser>
          <c:idx val="0"/>
          <c:order val="0"/>
          <c:tx>
            <c:strRef>
              <c:f>Sheet1!$B$1</c:f>
              <c:strCache>
                <c:ptCount val="1"/>
                <c:pt idx="0">
                  <c:v>How did it compare to normal NHS care?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72B-4B83-976A-F4E60C0C3378}"/>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72B-4B83-976A-F4E60C0C3378}"/>
              </c:ext>
            </c:extLst>
          </c:dPt>
          <c:dPt>
            <c:idx val="2"/>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72B-4B83-976A-F4E60C0C337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72B-4B83-976A-F4E60C0C3378}"/>
              </c:ext>
            </c:extLst>
          </c:dPt>
          <c:dLbls>
            <c:delete val="1"/>
          </c:dLbls>
          <c:cat>
            <c:strRef>
              <c:f>Sheet1!$A$2:$A$5</c:f>
              <c:strCache>
                <c:ptCount val="4"/>
                <c:pt idx="0">
                  <c:v>Better</c:v>
                </c:pt>
                <c:pt idx="1">
                  <c:v>Same</c:v>
                </c:pt>
                <c:pt idx="2">
                  <c:v>Worse</c:v>
                </c:pt>
                <c:pt idx="3">
                  <c:v>Unknown</c:v>
                </c:pt>
              </c:strCache>
            </c:strRef>
          </c:cat>
          <c:val>
            <c:numRef>
              <c:f>Sheet1!$B$2:$B$5</c:f>
              <c:numCache>
                <c:formatCode>General</c:formatCode>
                <c:ptCount val="4"/>
                <c:pt idx="0">
                  <c:v>33.299999999999997</c:v>
                </c:pt>
                <c:pt idx="1">
                  <c:v>36.799999999999997</c:v>
                </c:pt>
                <c:pt idx="2">
                  <c:v>1.4</c:v>
                </c:pt>
                <c:pt idx="3">
                  <c:v>28.1</c:v>
                </c:pt>
              </c:numCache>
            </c:numRef>
          </c:val>
          <c:extLst>
            <c:ext xmlns:c16="http://schemas.microsoft.com/office/drawing/2014/chart" uri="{C3380CC4-5D6E-409C-BE32-E72D297353CC}">
              <c16:uniqueId val="{00000008-972B-4B83-976A-F4E60C0C337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bg1"/>
                </a:solidFill>
              </a:rPr>
              <a:t>How well</a:t>
            </a:r>
            <a:r>
              <a:rPr lang="en-US" sz="1600" b="1" baseline="0" dirty="0">
                <a:solidFill>
                  <a:schemeClr val="bg1"/>
                </a:solidFill>
              </a:rPr>
              <a:t> does this format facilitate MSK Care</a:t>
            </a:r>
            <a:endParaRPr lang="en-US" sz="1600" b="1" dirty="0">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428550597841949E-2"/>
          <c:y val="0.12958059485041273"/>
          <c:w val="0.9190529308836396"/>
          <c:h val="0.79470837142886153"/>
        </c:manualLayout>
      </c:layout>
      <c:barChart>
        <c:barDir val="col"/>
        <c:grouping val="clustered"/>
        <c:varyColors val="0"/>
        <c:ser>
          <c:idx val="0"/>
          <c:order val="0"/>
          <c:tx>
            <c:strRef>
              <c:f>Sheet1!$B$1</c:f>
              <c:strCache>
                <c:ptCount val="1"/>
                <c:pt idx="0">
                  <c:v>How well does this format facilitate MSK care</c:v>
                </c:pt>
              </c:strCache>
            </c:strRef>
          </c:tx>
          <c:spPr>
            <a:solidFill>
              <a:schemeClr val="accent4"/>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0</c:formatCode>
                <c:ptCount val="10"/>
                <c:pt idx="0">
                  <c:v>0</c:v>
                </c:pt>
                <c:pt idx="1">
                  <c:v>1</c:v>
                </c:pt>
                <c:pt idx="2">
                  <c:v>0</c:v>
                </c:pt>
                <c:pt idx="3">
                  <c:v>0</c:v>
                </c:pt>
                <c:pt idx="4">
                  <c:v>3</c:v>
                </c:pt>
                <c:pt idx="5">
                  <c:v>3</c:v>
                </c:pt>
                <c:pt idx="6">
                  <c:v>11</c:v>
                </c:pt>
                <c:pt idx="7">
                  <c:v>19</c:v>
                </c:pt>
                <c:pt idx="8">
                  <c:v>10</c:v>
                </c:pt>
                <c:pt idx="9">
                  <c:v>10</c:v>
                </c:pt>
              </c:numCache>
            </c:numRef>
          </c:val>
          <c:extLst>
            <c:ext xmlns:c16="http://schemas.microsoft.com/office/drawing/2014/chart" uri="{C3380CC4-5D6E-409C-BE32-E72D297353CC}">
              <c16:uniqueId val="{00000000-091D-41F5-99FD-C6E09C142FCD}"/>
            </c:ext>
          </c:extLst>
        </c:ser>
        <c:dLbls>
          <c:showLegendKey val="0"/>
          <c:showVal val="0"/>
          <c:showCatName val="0"/>
          <c:showSerName val="0"/>
          <c:showPercent val="0"/>
          <c:showBubbleSize val="0"/>
        </c:dLbls>
        <c:gapWidth val="219"/>
        <c:overlap val="-27"/>
        <c:axId val="1634350688"/>
        <c:axId val="1634351168"/>
      </c:barChart>
      <c:catAx>
        <c:axId val="163435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351168"/>
        <c:crosses val="autoZero"/>
        <c:auto val="1"/>
        <c:lblAlgn val="ctr"/>
        <c:lblOffset val="100"/>
        <c:noMultiLvlLbl val="0"/>
      </c:catAx>
      <c:valAx>
        <c:axId val="163435116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350688"/>
        <c:crosses val="autoZero"/>
        <c:crossBetween val="between"/>
      </c:valAx>
      <c:spPr>
        <a:solidFill>
          <a:schemeClr val="bg1"/>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E60CE-B9A7-44D8-8641-F77D3CB550AD}" type="doc">
      <dgm:prSet loTypeId="urn:microsoft.com/office/officeart/2005/8/layout/hProcess3" loCatId="process" qsTypeId="urn:microsoft.com/office/officeart/2005/8/quickstyle/3d2" qsCatId="3D" csTypeId="urn:microsoft.com/office/officeart/2005/8/colors/accent1_2" csCatId="accent1" phldr="1"/>
      <dgm:spPr/>
    </dgm:pt>
    <dgm:pt modelId="{DF6F8A41-EAAA-4554-B6C1-2F6B2094ED61}">
      <dgm:prSet phldrT="[Text]"/>
      <dgm:spPr/>
      <dgm:t>
        <a:bodyPr/>
        <a:lstStyle/>
        <a:p>
          <a:pPr algn="l"/>
          <a:r>
            <a:rPr lang="en-GB" b="1" u="sng" dirty="0"/>
            <a:t>April</a:t>
          </a:r>
        </a:p>
        <a:p>
          <a:pPr algn="l"/>
          <a:r>
            <a:rPr lang="en-GB" dirty="0"/>
            <a:t>Development of Project Steering Group  </a:t>
          </a:r>
        </a:p>
        <a:p>
          <a:pPr algn="l"/>
          <a:endParaRPr lang="en-GB" dirty="0"/>
        </a:p>
        <a:p>
          <a:pPr algn="l"/>
          <a:r>
            <a:rPr lang="en-GB" dirty="0"/>
            <a:t>Creation of the Project Charter </a:t>
          </a:r>
        </a:p>
      </dgm:t>
    </dgm:pt>
    <dgm:pt modelId="{D34BFC14-EFEE-46A1-BA92-BAFCD0FA556D}" type="parTrans" cxnId="{AFD1A3B8-1899-4C05-9815-85011E78F2F0}">
      <dgm:prSet/>
      <dgm:spPr/>
      <dgm:t>
        <a:bodyPr/>
        <a:lstStyle/>
        <a:p>
          <a:endParaRPr lang="en-GB"/>
        </a:p>
      </dgm:t>
    </dgm:pt>
    <dgm:pt modelId="{97825E84-7453-4EA4-9D80-5A599CC6C12D}" type="sibTrans" cxnId="{AFD1A3B8-1899-4C05-9815-85011E78F2F0}">
      <dgm:prSet/>
      <dgm:spPr/>
      <dgm:t>
        <a:bodyPr/>
        <a:lstStyle/>
        <a:p>
          <a:endParaRPr lang="en-GB"/>
        </a:p>
      </dgm:t>
    </dgm:pt>
    <dgm:pt modelId="{64338128-2840-47AF-9504-A22BEBA1E356}">
      <dgm:prSet phldrT="[Text]"/>
      <dgm:spPr/>
      <dgm:t>
        <a:bodyPr/>
        <a:lstStyle/>
        <a:p>
          <a:pPr algn="l"/>
          <a:r>
            <a:rPr lang="en-GB" b="1" u="sng" dirty="0"/>
            <a:t>July </a:t>
          </a:r>
        </a:p>
        <a:p>
          <a:pPr algn="l"/>
          <a:r>
            <a:rPr lang="en-GB" b="0" dirty="0"/>
            <a:t>Analysis of Waiting List</a:t>
          </a:r>
          <a:r>
            <a:rPr lang="en-GB" dirty="0"/>
            <a:t> </a:t>
          </a:r>
        </a:p>
        <a:p>
          <a:pPr algn="l"/>
          <a:endParaRPr lang="en-GB" dirty="0"/>
        </a:p>
        <a:p>
          <a:pPr algn="l"/>
          <a:r>
            <a:rPr lang="en-GB" dirty="0"/>
            <a:t>Community Venue Agreed</a:t>
          </a:r>
        </a:p>
        <a:p>
          <a:pPr algn="ctr"/>
          <a:endParaRPr lang="en-GB" dirty="0"/>
        </a:p>
      </dgm:t>
    </dgm:pt>
    <dgm:pt modelId="{573FC2E1-93A4-47C1-9432-CB9A9AA3E6A9}" type="parTrans" cxnId="{9F50D512-9498-4E11-BAA1-2F93515E1BDD}">
      <dgm:prSet/>
      <dgm:spPr/>
      <dgm:t>
        <a:bodyPr/>
        <a:lstStyle/>
        <a:p>
          <a:endParaRPr lang="en-GB"/>
        </a:p>
      </dgm:t>
    </dgm:pt>
    <dgm:pt modelId="{8F9627C1-0573-4CD8-8127-EC74D396D175}" type="sibTrans" cxnId="{9F50D512-9498-4E11-BAA1-2F93515E1BDD}">
      <dgm:prSet/>
      <dgm:spPr/>
      <dgm:t>
        <a:bodyPr/>
        <a:lstStyle/>
        <a:p>
          <a:endParaRPr lang="en-GB"/>
        </a:p>
      </dgm:t>
    </dgm:pt>
    <dgm:pt modelId="{74371FB7-48FD-4E73-B287-9D114EF54437}">
      <dgm:prSet phldrT="[Text]"/>
      <dgm:spPr/>
      <dgm:t>
        <a:bodyPr/>
        <a:lstStyle/>
        <a:p>
          <a:pPr algn="l"/>
          <a:r>
            <a:rPr lang="en-GB" b="1" u="sng" dirty="0"/>
            <a:t>August</a:t>
          </a:r>
        </a:p>
        <a:p>
          <a:pPr algn="l"/>
          <a:r>
            <a:rPr lang="en-GB" b="0" dirty="0"/>
            <a:t>Community Partner Engagement</a:t>
          </a:r>
        </a:p>
      </dgm:t>
    </dgm:pt>
    <dgm:pt modelId="{E7B618C4-BB93-4BA0-B9F1-345BB90DE546}" type="parTrans" cxnId="{AD80B21C-40A3-4B65-B0AB-027FDD3D84C6}">
      <dgm:prSet/>
      <dgm:spPr/>
      <dgm:t>
        <a:bodyPr/>
        <a:lstStyle/>
        <a:p>
          <a:endParaRPr lang="en-GB"/>
        </a:p>
      </dgm:t>
    </dgm:pt>
    <dgm:pt modelId="{D1C6BC9D-5A7B-4FD6-8687-1A91E278D06B}" type="sibTrans" cxnId="{AD80B21C-40A3-4B65-B0AB-027FDD3D84C6}">
      <dgm:prSet/>
      <dgm:spPr/>
      <dgm:t>
        <a:bodyPr/>
        <a:lstStyle/>
        <a:p>
          <a:endParaRPr lang="en-GB"/>
        </a:p>
      </dgm:t>
    </dgm:pt>
    <dgm:pt modelId="{B67B3C71-8785-4392-AC97-507B895E0335}">
      <dgm:prSet phldrT="[Text]"/>
      <dgm:spPr/>
      <dgm:t>
        <a:bodyPr/>
        <a:lstStyle/>
        <a:p>
          <a:pPr algn="l"/>
          <a:r>
            <a:rPr lang="en-GB" b="1" u="sng" dirty="0"/>
            <a:t>September</a:t>
          </a:r>
        </a:p>
        <a:p>
          <a:pPr algn="l"/>
          <a:r>
            <a:rPr lang="en-GB" b="0" dirty="0"/>
            <a:t>Invite for Patients to Book </a:t>
          </a:r>
        </a:p>
        <a:p>
          <a:pPr algn="l"/>
          <a:endParaRPr lang="en-GB" b="0" dirty="0"/>
        </a:p>
        <a:p>
          <a:pPr algn="l"/>
          <a:r>
            <a:rPr lang="en-GB" b="0" dirty="0"/>
            <a:t>Personalised Care Institute Training </a:t>
          </a:r>
        </a:p>
      </dgm:t>
    </dgm:pt>
    <dgm:pt modelId="{FCFBB578-08D0-431D-B68C-34C99F4FBA59}" type="parTrans" cxnId="{7BBB39CB-D1E3-4765-8BE4-81233522206B}">
      <dgm:prSet/>
      <dgm:spPr/>
      <dgm:t>
        <a:bodyPr/>
        <a:lstStyle/>
        <a:p>
          <a:endParaRPr lang="en-GB"/>
        </a:p>
      </dgm:t>
    </dgm:pt>
    <dgm:pt modelId="{22900D95-C8DE-4615-B242-5D36E4F179AC}" type="sibTrans" cxnId="{7BBB39CB-D1E3-4765-8BE4-81233522206B}">
      <dgm:prSet/>
      <dgm:spPr/>
      <dgm:t>
        <a:bodyPr/>
        <a:lstStyle/>
        <a:p>
          <a:endParaRPr lang="en-GB"/>
        </a:p>
      </dgm:t>
    </dgm:pt>
    <dgm:pt modelId="{BD8B0CEB-D8E1-41B9-B9B7-1B046F20D7E4}">
      <dgm:prSet phldrT="[Text]"/>
      <dgm:spPr/>
      <dgm:t>
        <a:bodyPr/>
        <a:lstStyle/>
        <a:p>
          <a:pPr algn="l"/>
          <a:r>
            <a:rPr lang="en-GB" b="1" u="sng" dirty="0"/>
            <a:t>October </a:t>
          </a:r>
        </a:p>
        <a:p>
          <a:pPr algn="l"/>
          <a:r>
            <a:rPr lang="en-GB" b="0" dirty="0"/>
            <a:t>Delivery of One-Day Bespoke Training </a:t>
          </a:r>
          <a:endParaRPr lang="en-GB" b="1" dirty="0"/>
        </a:p>
      </dgm:t>
    </dgm:pt>
    <dgm:pt modelId="{BFDBD12F-7E88-49C1-85E5-ECC498718443}" type="parTrans" cxnId="{1AC86F08-3CEF-46CD-98BE-03BAB80B5777}">
      <dgm:prSet/>
      <dgm:spPr/>
      <dgm:t>
        <a:bodyPr/>
        <a:lstStyle/>
        <a:p>
          <a:endParaRPr lang="en-GB"/>
        </a:p>
      </dgm:t>
    </dgm:pt>
    <dgm:pt modelId="{31F89550-0E7C-41BE-80A7-0744D93D7643}" type="sibTrans" cxnId="{1AC86F08-3CEF-46CD-98BE-03BAB80B5777}">
      <dgm:prSet/>
      <dgm:spPr/>
      <dgm:t>
        <a:bodyPr/>
        <a:lstStyle/>
        <a:p>
          <a:endParaRPr lang="en-GB"/>
        </a:p>
      </dgm:t>
    </dgm:pt>
    <dgm:pt modelId="{7A530E69-8860-418F-B2AC-5BF5BF583925}" type="pres">
      <dgm:prSet presAssocID="{373E60CE-B9A7-44D8-8641-F77D3CB550AD}" presName="Name0" presStyleCnt="0">
        <dgm:presLayoutVars>
          <dgm:dir/>
          <dgm:animLvl val="lvl"/>
          <dgm:resizeHandles val="exact"/>
        </dgm:presLayoutVars>
      </dgm:prSet>
      <dgm:spPr/>
    </dgm:pt>
    <dgm:pt modelId="{66A2DD0F-05C5-468C-863E-7A61F027EB11}" type="pres">
      <dgm:prSet presAssocID="{373E60CE-B9A7-44D8-8641-F77D3CB550AD}" presName="dummy" presStyleCnt="0"/>
      <dgm:spPr/>
    </dgm:pt>
    <dgm:pt modelId="{03143561-BE85-4987-A108-3AC28E1654B2}" type="pres">
      <dgm:prSet presAssocID="{373E60CE-B9A7-44D8-8641-F77D3CB550AD}" presName="linH" presStyleCnt="0"/>
      <dgm:spPr/>
    </dgm:pt>
    <dgm:pt modelId="{B5DF190A-DC04-4566-B61B-E885787ADB94}" type="pres">
      <dgm:prSet presAssocID="{373E60CE-B9A7-44D8-8641-F77D3CB550AD}" presName="padding1" presStyleCnt="0"/>
      <dgm:spPr/>
    </dgm:pt>
    <dgm:pt modelId="{3F47F2E6-E1B9-48E2-9A9E-7A30AA8A945D}" type="pres">
      <dgm:prSet presAssocID="{DF6F8A41-EAAA-4554-B6C1-2F6B2094ED61}" presName="linV" presStyleCnt="0"/>
      <dgm:spPr/>
    </dgm:pt>
    <dgm:pt modelId="{E6385B2E-4FE0-4126-A4FE-A655848CCDA8}" type="pres">
      <dgm:prSet presAssocID="{DF6F8A41-EAAA-4554-B6C1-2F6B2094ED61}" presName="spVertical1" presStyleCnt="0"/>
      <dgm:spPr/>
    </dgm:pt>
    <dgm:pt modelId="{BC8E4148-7EB5-46F8-8401-4DD5C6E9EB96}" type="pres">
      <dgm:prSet presAssocID="{DF6F8A41-EAAA-4554-B6C1-2F6B2094ED61}" presName="parTx" presStyleLbl="revTx" presStyleIdx="0" presStyleCnt="5">
        <dgm:presLayoutVars>
          <dgm:chMax val="0"/>
          <dgm:chPref val="0"/>
          <dgm:bulletEnabled val="1"/>
        </dgm:presLayoutVars>
      </dgm:prSet>
      <dgm:spPr/>
    </dgm:pt>
    <dgm:pt modelId="{5BF2BA47-5AE3-4718-8453-11FCD0CA1F97}" type="pres">
      <dgm:prSet presAssocID="{DF6F8A41-EAAA-4554-B6C1-2F6B2094ED61}" presName="spVertical2" presStyleCnt="0"/>
      <dgm:spPr/>
    </dgm:pt>
    <dgm:pt modelId="{F4BFB6FA-FFE2-43E8-AE12-74CFE41584C6}" type="pres">
      <dgm:prSet presAssocID="{DF6F8A41-EAAA-4554-B6C1-2F6B2094ED61}" presName="spVertical3" presStyleCnt="0"/>
      <dgm:spPr/>
    </dgm:pt>
    <dgm:pt modelId="{4E09CF16-4854-4FDA-B858-C4A3721BD0DD}" type="pres">
      <dgm:prSet presAssocID="{97825E84-7453-4EA4-9D80-5A599CC6C12D}" presName="space" presStyleCnt="0"/>
      <dgm:spPr/>
    </dgm:pt>
    <dgm:pt modelId="{94735762-1C8A-4D34-BE0D-43B79787E244}" type="pres">
      <dgm:prSet presAssocID="{64338128-2840-47AF-9504-A22BEBA1E356}" presName="linV" presStyleCnt="0"/>
      <dgm:spPr/>
    </dgm:pt>
    <dgm:pt modelId="{87BDBB18-3885-4EBE-BFCB-C66C1E21F7FF}" type="pres">
      <dgm:prSet presAssocID="{64338128-2840-47AF-9504-A22BEBA1E356}" presName="spVertical1" presStyleCnt="0"/>
      <dgm:spPr/>
    </dgm:pt>
    <dgm:pt modelId="{12D1C601-8733-4F9E-BC74-916CAAEF1B55}" type="pres">
      <dgm:prSet presAssocID="{64338128-2840-47AF-9504-A22BEBA1E356}" presName="parTx" presStyleLbl="revTx" presStyleIdx="1" presStyleCnt="5">
        <dgm:presLayoutVars>
          <dgm:chMax val="0"/>
          <dgm:chPref val="0"/>
          <dgm:bulletEnabled val="1"/>
        </dgm:presLayoutVars>
      </dgm:prSet>
      <dgm:spPr/>
    </dgm:pt>
    <dgm:pt modelId="{07061D47-56AC-41F2-A0C5-22002A09D6DC}" type="pres">
      <dgm:prSet presAssocID="{64338128-2840-47AF-9504-A22BEBA1E356}" presName="spVertical2" presStyleCnt="0"/>
      <dgm:spPr/>
    </dgm:pt>
    <dgm:pt modelId="{E565DE4F-7267-48B8-B683-D64204E73E04}" type="pres">
      <dgm:prSet presAssocID="{64338128-2840-47AF-9504-A22BEBA1E356}" presName="spVertical3" presStyleCnt="0"/>
      <dgm:spPr/>
    </dgm:pt>
    <dgm:pt modelId="{FE09E8CF-7A43-4CAB-A038-FBEF52D9ED0D}" type="pres">
      <dgm:prSet presAssocID="{8F9627C1-0573-4CD8-8127-EC74D396D175}" presName="space" presStyleCnt="0"/>
      <dgm:spPr/>
    </dgm:pt>
    <dgm:pt modelId="{DF28B074-946C-4E0E-9C07-4D4F24101B50}" type="pres">
      <dgm:prSet presAssocID="{74371FB7-48FD-4E73-B287-9D114EF54437}" presName="linV" presStyleCnt="0"/>
      <dgm:spPr/>
    </dgm:pt>
    <dgm:pt modelId="{7B47E091-6EA0-405C-8194-F4AE41E39C59}" type="pres">
      <dgm:prSet presAssocID="{74371FB7-48FD-4E73-B287-9D114EF54437}" presName="spVertical1" presStyleCnt="0"/>
      <dgm:spPr/>
    </dgm:pt>
    <dgm:pt modelId="{48B6A941-CDF2-4F30-9543-79B60BC93DAC}" type="pres">
      <dgm:prSet presAssocID="{74371FB7-48FD-4E73-B287-9D114EF54437}" presName="parTx" presStyleLbl="revTx" presStyleIdx="2" presStyleCnt="5">
        <dgm:presLayoutVars>
          <dgm:chMax val="0"/>
          <dgm:chPref val="0"/>
          <dgm:bulletEnabled val="1"/>
        </dgm:presLayoutVars>
      </dgm:prSet>
      <dgm:spPr/>
    </dgm:pt>
    <dgm:pt modelId="{FEC195ED-AF14-4ED9-A8D2-9F714857A052}" type="pres">
      <dgm:prSet presAssocID="{74371FB7-48FD-4E73-B287-9D114EF54437}" presName="spVertical2" presStyleCnt="0"/>
      <dgm:spPr/>
    </dgm:pt>
    <dgm:pt modelId="{6E721B75-1F6E-42BC-AE7A-C8A540BC5BDD}" type="pres">
      <dgm:prSet presAssocID="{74371FB7-48FD-4E73-B287-9D114EF54437}" presName="spVertical3" presStyleCnt="0"/>
      <dgm:spPr/>
    </dgm:pt>
    <dgm:pt modelId="{5EB2F431-9949-4916-A68C-35BD01F0CD69}" type="pres">
      <dgm:prSet presAssocID="{D1C6BC9D-5A7B-4FD6-8687-1A91E278D06B}" presName="space" presStyleCnt="0"/>
      <dgm:spPr/>
    </dgm:pt>
    <dgm:pt modelId="{D61F0224-8372-492C-B348-20012DC36B42}" type="pres">
      <dgm:prSet presAssocID="{B67B3C71-8785-4392-AC97-507B895E0335}" presName="linV" presStyleCnt="0"/>
      <dgm:spPr/>
    </dgm:pt>
    <dgm:pt modelId="{2D881473-1A41-4854-A911-1CF80D2B720D}" type="pres">
      <dgm:prSet presAssocID="{B67B3C71-8785-4392-AC97-507B895E0335}" presName="spVertical1" presStyleCnt="0"/>
      <dgm:spPr/>
    </dgm:pt>
    <dgm:pt modelId="{5D22B6FC-E1B2-4567-A2A8-9A4186FDAE76}" type="pres">
      <dgm:prSet presAssocID="{B67B3C71-8785-4392-AC97-507B895E0335}" presName="parTx" presStyleLbl="revTx" presStyleIdx="3" presStyleCnt="5">
        <dgm:presLayoutVars>
          <dgm:chMax val="0"/>
          <dgm:chPref val="0"/>
          <dgm:bulletEnabled val="1"/>
        </dgm:presLayoutVars>
      </dgm:prSet>
      <dgm:spPr/>
    </dgm:pt>
    <dgm:pt modelId="{F20747BC-00BB-42E3-A3CA-45C2A28E35CD}" type="pres">
      <dgm:prSet presAssocID="{B67B3C71-8785-4392-AC97-507B895E0335}" presName="spVertical2" presStyleCnt="0"/>
      <dgm:spPr/>
    </dgm:pt>
    <dgm:pt modelId="{5792E071-B674-468A-BB17-30D8EC4924B9}" type="pres">
      <dgm:prSet presAssocID="{B67B3C71-8785-4392-AC97-507B895E0335}" presName="spVertical3" presStyleCnt="0"/>
      <dgm:spPr/>
    </dgm:pt>
    <dgm:pt modelId="{43BBD2C0-2F1C-48F3-BA21-95EDF7A3BE05}" type="pres">
      <dgm:prSet presAssocID="{22900D95-C8DE-4615-B242-5D36E4F179AC}" presName="space" presStyleCnt="0"/>
      <dgm:spPr/>
    </dgm:pt>
    <dgm:pt modelId="{0D7A4969-EE7F-4EDD-B103-73845F6A453C}" type="pres">
      <dgm:prSet presAssocID="{BD8B0CEB-D8E1-41B9-B9B7-1B046F20D7E4}" presName="linV" presStyleCnt="0"/>
      <dgm:spPr/>
    </dgm:pt>
    <dgm:pt modelId="{428D02FF-5F5B-4AD6-8E6E-01AF2A95D58F}" type="pres">
      <dgm:prSet presAssocID="{BD8B0CEB-D8E1-41B9-B9B7-1B046F20D7E4}" presName="spVertical1" presStyleCnt="0"/>
      <dgm:spPr/>
    </dgm:pt>
    <dgm:pt modelId="{18860544-4048-4840-BB41-B8029FED1F84}" type="pres">
      <dgm:prSet presAssocID="{BD8B0CEB-D8E1-41B9-B9B7-1B046F20D7E4}" presName="parTx" presStyleLbl="revTx" presStyleIdx="4" presStyleCnt="5">
        <dgm:presLayoutVars>
          <dgm:chMax val="0"/>
          <dgm:chPref val="0"/>
          <dgm:bulletEnabled val="1"/>
        </dgm:presLayoutVars>
      </dgm:prSet>
      <dgm:spPr/>
    </dgm:pt>
    <dgm:pt modelId="{D42BB3A9-BA1E-4F92-9FD0-8F58A398C931}" type="pres">
      <dgm:prSet presAssocID="{BD8B0CEB-D8E1-41B9-B9B7-1B046F20D7E4}" presName="spVertical2" presStyleCnt="0"/>
      <dgm:spPr/>
    </dgm:pt>
    <dgm:pt modelId="{A6AAD682-F6F9-46D7-90D0-53D281D58D3D}" type="pres">
      <dgm:prSet presAssocID="{BD8B0CEB-D8E1-41B9-B9B7-1B046F20D7E4}" presName="spVertical3" presStyleCnt="0"/>
      <dgm:spPr/>
    </dgm:pt>
    <dgm:pt modelId="{32E6F718-1AF6-4B11-B929-6781981DE7E0}" type="pres">
      <dgm:prSet presAssocID="{373E60CE-B9A7-44D8-8641-F77D3CB550AD}" presName="padding2" presStyleCnt="0"/>
      <dgm:spPr/>
    </dgm:pt>
    <dgm:pt modelId="{CE9584A3-1B67-4DFC-8D95-2CF6DA0458BE}" type="pres">
      <dgm:prSet presAssocID="{373E60CE-B9A7-44D8-8641-F77D3CB550AD}" presName="negArrow" presStyleCnt="0"/>
      <dgm:spPr/>
    </dgm:pt>
    <dgm:pt modelId="{B0232A19-F733-4E4A-8E37-A162D0904D7E}" type="pres">
      <dgm:prSet presAssocID="{373E60CE-B9A7-44D8-8641-F77D3CB550AD}" presName="backgroundArrow" presStyleLbl="node1" presStyleIdx="0" presStyleCnt="1"/>
      <dgm:spPr>
        <a:gradFill rotWithShape="0">
          <a:gsLst>
            <a:gs pos="0">
              <a:schemeClr val="accent1">
                <a:hueOff val="0"/>
                <a:satOff val="0"/>
                <a:lumOff val="0"/>
                <a:satMod val="103000"/>
                <a:lumMod val="102000"/>
                <a:tint val="94000"/>
                <a:alpha val="26083"/>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pt>
  </dgm:ptLst>
  <dgm:cxnLst>
    <dgm:cxn modelId="{1AC86F08-3CEF-46CD-98BE-03BAB80B5777}" srcId="{373E60CE-B9A7-44D8-8641-F77D3CB550AD}" destId="{BD8B0CEB-D8E1-41B9-B9B7-1B046F20D7E4}" srcOrd="4" destOrd="0" parTransId="{BFDBD12F-7E88-49C1-85E5-ECC498718443}" sibTransId="{31F89550-0E7C-41BE-80A7-0744D93D7643}"/>
    <dgm:cxn modelId="{9F50D512-9498-4E11-BAA1-2F93515E1BDD}" srcId="{373E60CE-B9A7-44D8-8641-F77D3CB550AD}" destId="{64338128-2840-47AF-9504-A22BEBA1E356}" srcOrd="1" destOrd="0" parTransId="{573FC2E1-93A4-47C1-9432-CB9A9AA3E6A9}" sibTransId="{8F9627C1-0573-4CD8-8127-EC74D396D175}"/>
    <dgm:cxn modelId="{AD80B21C-40A3-4B65-B0AB-027FDD3D84C6}" srcId="{373E60CE-B9A7-44D8-8641-F77D3CB550AD}" destId="{74371FB7-48FD-4E73-B287-9D114EF54437}" srcOrd="2" destOrd="0" parTransId="{E7B618C4-BB93-4BA0-B9F1-345BB90DE546}" sibTransId="{D1C6BC9D-5A7B-4FD6-8687-1A91E278D06B}"/>
    <dgm:cxn modelId="{ED557726-0EB9-46DC-A914-98BFF9FA29B6}" type="presOf" srcId="{BD8B0CEB-D8E1-41B9-B9B7-1B046F20D7E4}" destId="{18860544-4048-4840-BB41-B8029FED1F84}" srcOrd="0" destOrd="0" presId="urn:microsoft.com/office/officeart/2005/8/layout/hProcess3"/>
    <dgm:cxn modelId="{17C5444B-5161-46A6-8CF1-B34B99E2BBBF}" type="presOf" srcId="{74371FB7-48FD-4E73-B287-9D114EF54437}" destId="{48B6A941-CDF2-4F30-9543-79B60BC93DAC}" srcOrd="0" destOrd="0" presId="urn:microsoft.com/office/officeart/2005/8/layout/hProcess3"/>
    <dgm:cxn modelId="{CA92FB79-AD8A-4995-85B4-147A65EE813E}" type="presOf" srcId="{B67B3C71-8785-4392-AC97-507B895E0335}" destId="{5D22B6FC-E1B2-4567-A2A8-9A4186FDAE76}" srcOrd="0" destOrd="0" presId="urn:microsoft.com/office/officeart/2005/8/layout/hProcess3"/>
    <dgm:cxn modelId="{C9A04A94-47F9-4788-86F3-5C279DE1C4D8}" type="presOf" srcId="{DF6F8A41-EAAA-4554-B6C1-2F6B2094ED61}" destId="{BC8E4148-7EB5-46F8-8401-4DD5C6E9EB96}" srcOrd="0" destOrd="0" presId="urn:microsoft.com/office/officeart/2005/8/layout/hProcess3"/>
    <dgm:cxn modelId="{7A3726B1-C14F-4550-98B3-8E0A41C702FE}" type="presOf" srcId="{373E60CE-B9A7-44D8-8641-F77D3CB550AD}" destId="{7A530E69-8860-418F-B2AC-5BF5BF583925}" srcOrd="0" destOrd="0" presId="urn:microsoft.com/office/officeart/2005/8/layout/hProcess3"/>
    <dgm:cxn modelId="{6D6241B5-16C5-489B-98BB-E1076278D4BF}" type="presOf" srcId="{64338128-2840-47AF-9504-A22BEBA1E356}" destId="{12D1C601-8733-4F9E-BC74-916CAAEF1B55}" srcOrd="0" destOrd="0" presId="urn:microsoft.com/office/officeart/2005/8/layout/hProcess3"/>
    <dgm:cxn modelId="{AFD1A3B8-1899-4C05-9815-85011E78F2F0}" srcId="{373E60CE-B9A7-44D8-8641-F77D3CB550AD}" destId="{DF6F8A41-EAAA-4554-B6C1-2F6B2094ED61}" srcOrd="0" destOrd="0" parTransId="{D34BFC14-EFEE-46A1-BA92-BAFCD0FA556D}" sibTransId="{97825E84-7453-4EA4-9D80-5A599CC6C12D}"/>
    <dgm:cxn modelId="{7BBB39CB-D1E3-4765-8BE4-81233522206B}" srcId="{373E60CE-B9A7-44D8-8641-F77D3CB550AD}" destId="{B67B3C71-8785-4392-AC97-507B895E0335}" srcOrd="3" destOrd="0" parTransId="{FCFBB578-08D0-431D-B68C-34C99F4FBA59}" sibTransId="{22900D95-C8DE-4615-B242-5D36E4F179AC}"/>
    <dgm:cxn modelId="{B3D12E92-8C10-42BD-BCCF-B7245BB5F5EF}" type="presParOf" srcId="{7A530E69-8860-418F-B2AC-5BF5BF583925}" destId="{66A2DD0F-05C5-468C-863E-7A61F027EB11}" srcOrd="0" destOrd="0" presId="urn:microsoft.com/office/officeart/2005/8/layout/hProcess3"/>
    <dgm:cxn modelId="{7C3CFFA1-3667-4029-BC7E-DEA873771397}" type="presParOf" srcId="{7A530E69-8860-418F-B2AC-5BF5BF583925}" destId="{03143561-BE85-4987-A108-3AC28E1654B2}" srcOrd="1" destOrd="0" presId="urn:microsoft.com/office/officeart/2005/8/layout/hProcess3"/>
    <dgm:cxn modelId="{2B8A1B3C-E399-453F-B5F4-64750D024F8D}" type="presParOf" srcId="{03143561-BE85-4987-A108-3AC28E1654B2}" destId="{B5DF190A-DC04-4566-B61B-E885787ADB94}" srcOrd="0" destOrd="0" presId="urn:microsoft.com/office/officeart/2005/8/layout/hProcess3"/>
    <dgm:cxn modelId="{DF1E39D7-7C93-44C0-9323-1DC2063AC31D}" type="presParOf" srcId="{03143561-BE85-4987-A108-3AC28E1654B2}" destId="{3F47F2E6-E1B9-48E2-9A9E-7A30AA8A945D}" srcOrd="1" destOrd="0" presId="urn:microsoft.com/office/officeart/2005/8/layout/hProcess3"/>
    <dgm:cxn modelId="{C3E0E0C4-70B8-4DCA-9629-127A6E70C14C}" type="presParOf" srcId="{3F47F2E6-E1B9-48E2-9A9E-7A30AA8A945D}" destId="{E6385B2E-4FE0-4126-A4FE-A655848CCDA8}" srcOrd="0" destOrd="0" presId="urn:microsoft.com/office/officeart/2005/8/layout/hProcess3"/>
    <dgm:cxn modelId="{97C11FBF-F6BC-4F32-BAEF-D1F5459C78FC}" type="presParOf" srcId="{3F47F2E6-E1B9-48E2-9A9E-7A30AA8A945D}" destId="{BC8E4148-7EB5-46F8-8401-4DD5C6E9EB96}" srcOrd="1" destOrd="0" presId="urn:microsoft.com/office/officeart/2005/8/layout/hProcess3"/>
    <dgm:cxn modelId="{65571AC5-6D79-4E1D-840D-4FB964AC780E}" type="presParOf" srcId="{3F47F2E6-E1B9-48E2-9A9E-7A30AA8A945D}" destId="{5BF2BA47-5AE3-4718-8453-11FCD0CA1F97}" srcOrd="2" destOrd="0" presId="urn:microsoft.com/office/officeart/2005/8/layout/hProcess3"/>
    <dgm:cxn modelId="{0E685078-09D7-406A-B6E3-CECBE844ECBE}" type="presParOf" srcId="{3F47F2E6-E1B9-48E2-9A9E-7A30AA8A945D}" destId="{F4BFB6FA-FFE2-43E8-AE12-74CFE41584C6}" srcOrd="3" destOrd="0" presId="urn:microsoft.com/office/officeart/2005/8/layout/hProcess3"/>
    <dgm:cxn modelId="{DAF6D45C-F6FB-4C91-B0C5-3F793739EB27}" type="presParOf" srcId="{03143561-BE85-4987-A108-3AC28E1654B2}" destId="{4E09CF16-4854-4FDA-B858-C4A3721BD0DD}" srcOrd="2" destOrd="0" presId="urn:microsoft.com/office/officeart/2005/8/layout/hProcess3"/>
    <dgm:cxn modelId="{3B7C0CF7-05DC-476B-B164-01CB7A54E3BE}" type="presParOf" srcId="{03143561-BE85-4987-A108-3AC28E1654B2}" destId="{94735762-1C8A-4D34-BE0D-43B79787E244}" srcOrd="3" destOrd="0" presId="urn:microsoft.com/office/officeart/2005/8/layout/hProcess3"/>
    <dgm:cxn modelId="{B077F086-514E-4B2A-A823-A63BB7FA140D}" type="presParOf" srcId="{94735762-1C8A-4D34-BE0D-43B79787E244}" destId="{87BDBB18-3885-4EBE-BFCB-C66C1E21F7FF}" srcOrd="0" destOrd="0" presId="urn:microsoft.com/office/officeart/2005/8/layout/hProcess3"/>
    <dgm:cxn modelId="{9135D0B3-7750-4223-8515-C7D9F4B382B5}" type="presParOf" srcId="{94735762-1C8A-4D34-BE0D-43B79787E244}" destId="{12D1C601-8733-4F9E-BC74-916CAAEF1B55}" srcOrd="1" destOrd="0" presId="urn:microsoft.com/office/officeart/2005/8/layout/hProcess3"/>
    <dgm:cxn modelId="{9A9877E8-4E5C-4510-8EB8-DBB3212CA9D9}" type="presParOf" srcId="{94735762-1C8A-4D34-BE0D-43B79787E244}" destId="{07061D47-56AC-41F2-A0C5-22002A09D6DC}" srcOrd="2" destOrd="0" presId="urn:microsoft.com/office/officeart/2005/8/layout/hProcess3"/>
    <dgm:cxn modelId="{4D1CB81C-B664-473F-B434-EF7020CA6631}" type="presParOf" srcId="{94735762-1C8A-4D34-BE0D-43B79787E244}" destId="{E565DE4F-7267-48B8-B683-D64204E73E04}" srcOrd="3" destOrd="0" presId="urn:microsoft.com/office/officeart/2005/8/layout/hProcess3"/>
    <dgm:cxn modelId="{60BC2FA8-FE59-4D9E-8544-8976B6BA40D0}" type="presParOf" srcId="{03143561-BE85-4987-A108-3AC28E1654B2}" destId="{FE09E8CF-7A43-4CAB-A038-FBEF52D9ED0D}" srcOrd="4" destOrd="0" presId="urn:microsoft.com/office/officeart/2005/8/layout/hProcess3"/>
    <dgm:cxn modelId="{6C15A669-E83D-47B8-8BB4-6DFA3D12D246}" type="presParOf" srcId="{03143561-BE85-4987-A108-3AC28E1654B2}" destId="{DF28B074-946C-4E0E-9C07-4D4F24101B50}" srcOrd="5" destOrd="0" presId="urn:microsoft.com/office/officeart/2005/8/layout/hProcess3"/>
    <dgm:cxn modelId="{3C69896C-8B00-4788-8221-05FE5C56C76F}" type="presParOf" srcId="{DF28B074-946C-4E0E-9C07-4D4F24101B50}" destId="{7B47E091-6EA0-405C-8194-F4AE41E39C59}" srcOrd="0" destOrd="0" presId="urn:microsoft.com/office/officeart/2005/8/layout/hProcess3"/>
    <dgm:cxn modelId="{E083A073-D9F8-425B-A852-E77C16E458B5}" type="presParOf" srcId="{DF28B074-946C-4E0E-9C07-4D4F24101B50}" destId="{48B6A941-CDF2-4F30-9543-79B60BC93DAC}" srcOrd="1" destOrd="0" presId="urn:microsoft.com/office/officeart/2005/8/layout/hProcess3"/>
    <dgm:cxn modelId="{F2C004C7-6AC8-454C-975E-4525DCCF5DCC}" type="presParOf" srcId="{DF28B074-946C-4E0E-9C07-4D4F24101B50}" destId="{FEC195ED-AF14-4ED9-A8D2-9F714857A052}" srcOrd="2" destOrd="0" presId="urn:microsoft.com/office/officeart/2005/8/layout/hProcess3"/>
    <dgm:cxn modelId="{C0A5B768-E85E-4884-8CB4-4F3B5754B18E}" type="presParOf" srcId="{DF28B074-946C-4E0E-9C07-4D4F24101B50}" destId="{6E721B75-1F6E-42BC-AE7A-C8A540BC5BDD}" srcOrd="3" destOrd="0" presId="urn:microsoft.com/office/officeart/2005/8/layout/hProcess3"/>
    <dgm:cxn modelId="{F649CE4D-C63D-433E-BB6D-3949CC85DBA5}" type="presParOf" srcId="{03143561-BE85-4987-A108-3AC28E1654B2}" destId="{5EB2F431-9949-4916-A68C-35BD01F0CD69}" srcOrd="6" destOrd="0" presId="urn:microsoft.com/office/officeart/2005/8/layout/hProcess3"/>
    <dgm:cxn modelId="{A61C0852-7D10-43C1-9DBC-3BA92BDD98B1}" type="presParOf" srcId="{03143561-BE85-4987-A108-3AC28E1654B2}" destId="{D61F0224-8372-492C-B348-20012DC36B42}" srcOrd="7" destOrd="0" presId="urn:microsoft.com/office/officeart/2005/8/layout/hProcess3"/>
    <dgm:cxn modelId="{B89264B3-BE73-4DE1-89AF-EAC2C0D7A3EE}" type="presParOf" srcId="{D61F0224-8372-492C-B348-20012DC36B42}" destId="{2D881473-1A41-4854-A911-1CF80D2B720D}" srcOrd="0" destOrd="0" presId="urn:microsoft.com/office/officeart/2005/8/layout/hProcess3"/>
    <dgm:cxn modelId="{5DE8CB7C-6B25-4DE8-B114-F3245470BD2E}" type="presParOf" srcId="{D61F0224-8372-492C-B348-20012DC36B42}" destId="{5D22B6FC-E1B2-4567-A2A8-9A4186FDAE76}" srcOrd="1" destOrd="0" presId="urn:microsoft.com/office/officeart/2005/8/layout/hProcess3"/>
    <dgm:cxn modelId="{2A790870-10A8-4162-9348-E98E1FCB10A6}" type="presParOf" srcId="{D61F0224-8372-492C-B348-20012DC36B42}" destId="{F20747BC-00BB-42E3-A3CA-45C2A28E35CD}" srcOrd="2" destOrd="0" presId="urn:microsoft.com/office/officeart/2005/8/layout/hProcess3"/>
    <dgm:cxn modelId="{A0BF8CB6-DFBD-4715-8B64-95175B1E4DE0}" type="presParOf" srcId="{D61F0224-8372-492C-B348-20012DC36B42}" destId="{5792E071-B674-468A-BB17-30D8EC4924B9}" srcOrd="3" destOrd="0" presId="urn:microsoft.com/office/officeart/2005/8/layout/hProcess3"/>
    <dgm:cxn modelId="{C87B982A-B2D1-420F-87A7-74CCEEEC7CA4}" type="presParOf" srcId="{03143561-BE85-4987-A108-3AC28E1654B2}" destId="{43BBD2C0-2F1C-48F3-BA21-95EDF7A3BE05}" srcOrd="8" destOrd="0" presId="urn:microsoft.com/office/officeart/2005/8/layout/hProcess3"/>
    <dgm:cxn modelId="{FB675742-6AFC-4C8D-8979-56A69953E023}" type="presParOf" srcId="{03143561-BE85-4987-A108-3AC28E1654B2}" destId="{0D7A4969-EE7F-4EDD-B103-73845F6A453C}" srcOrd="9" destOrd="0" presId="urn:microsoft.com/office/officeart/2005/8/layout/hProcess3"/>
    <dgm:cxn modelId="{229CB4B3-62F2-4C31-819B-D9986319C90F}" type="presParOf" srcId="{0D7A4969-EE7F-4EDD-B103-73845F6A453C}" destId="{428D02FF-5F5B-4AD6-8E6E-01AF2A95D58F}" srcOrd="0" destOrd="0" presId="urn:microsoft.com/office/officeart/2005/8/layout/hProcess3"/>
    <dgm:cxn modelId="{1085476F-3934-44C0-9B29-59160824FD6E}" type="presParOf" srcId="{0D7A4969-EE7F-4EDD-B103-73845F6A453C}" destId="{18860544-4048-4840-BB41-B8029FED1F84}" srcOrd="1" destOrd="0" presId="urn:microsoft.com/office/officeart/2005/8/layout/hProcess3"/>
    <dgm:cxn modelId="{4DA01E03-235E-4AFC-926C-141EAE5BA4F3}" type="presParOf" srcId="{0D7A4969-EE7F-4EDD-B103-73845F6A453C}" destId="{D42BB3A9-BA1E-4F92-9FD0-8F58A398C931}" srcOrd="2" destOrd="0" presId="urn:microsoft.com/office/officeart/2005/8/layout/hProcess3"/>
    <dgm:cxn modelId="{1B9CEEF4-2E5F-4BD7-9EC2-0221D84F902A}" type="presParOf" srcId="{0D7A4969-EE7F-4EDD-B103-73845F6A453C}" destId="{A6AAD682-F6F9-46D7-90D0-53D281D58D3D}" srcOrd="3" destOrd="0" presId="urn:microsoft.com/office/officeart/2005/8/layout/hProcess3"/>
    <dgm:cxn modelId="{16B9B36A-5195-4240-9B32-B473B1BEDD6B}" type="presParOf" srcId="{03143561-BE85-4987-A108-3AC28E1654B2}" destId="{32E6F718-1AF6-4B11-B929-6781981DE7E0}" srcOrd="10" destOrd="0" presId="urn:microsoft.com/office/officeart/2005/8/layout/hProcess3"/>
    <dgm:cxn modelId="{2C1CECEE-140E-4E31-8DA0-50F0E694CB03}" type="presParOf" srcId="{03143561-BE85-4987-A108-3AC28E1654B2}" destId="{CE9584A3-1B67-4DFC-8D95-2CF6DA0458BE}" srcOrd="11" destOrd="0" presId="urn:microsoft.com/office/officeart/2005/8/layout/hProcess3"/>
    <dgm:cxn modelId="{62052050-E62F-4FCD-9E5C-EC8219757693}" type="presParOf" srcId="{03143561-BE85-4987-A108-3AC28E1654B2}" destId="{B0232A19-F733-4E4A-8E37-A162D0904D7E}" srcOrd="12"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A4CF31-B0A2-1A4A-9C16-53AC81214488}"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GB"/>
        </a:p>
      </dgm:t>
    </dgm:pt>
    <dgm:pt modelId="{2C41898D-C5C6-A24F-909C-34B6FF759E95}">
      <dgm:prSet phldrT="[Text]"/>
      <dgm:spPr/>
      <dgm:t>
        <a:bodyPr/>
        <a:lstStyle/>
        <a:p>
          <a:r>
            <a:rPr lang="en-GB" dirty="0"/>
            <a:t>Collect &amp; Analyse Feedback </a:t>
          </a:r>
        </a:p>
      </dgm:t>
    </dgm:pt>
    <dgm:pt modelId="{72A3C869-675E-7B41-A95D-54921F1B4E7B}" type="parTrans" cxnId="{35E2DA6C-AE24-0D47-AF39-A8AA672419BB}">
      <dgm:prSet/>
      <dgm:spPr/>
      <dgm:t>
        <a:bodyPr/>
        <a:lstStyle/>
        <a:p>
          <a:endParaRPr lang="en-GB"/>
        </a:p>
      </dgm:t>
    </dgm:pt>
    <dgm:pt modelId="{296908AD-72CA-C145-A822-8ED33BDA8C73}" type="sibTrans" cxnId="{35E2DA6C-AE24-0D47-AF39-A8AA672419BB}">
      <dgm:prSet/>
      <dgm:spPr/>
      <dgm:t>
        <a:bodyPr/>
        <a:lstStyle/>
        <a:p>
          <a:endParaRPr lang="en-GB"/>
        </a:p>
      </dgm:t>
    </dgm:pt>
    <dgm:pt modelId="{3DABD65F-A4CE-6A46-B55C-EA7C97F7D834}">
      <dgm:prSet phldrT="[Text]"/>
      <dgm:spPr/>
      <dgm:t>
        <a:bodyPr/>
        <a:lstStyle/>
        <a:p>
          <a:r>
            <a:rPr lang="en-GB" dirty="0"/>
            <a:t>Evaluate Impact of the CAD   </a:t>
          </a:r>
        </a:p>
      </dgm:t>
    </dgm:pt>
    <dgm:pt modelId="{B8E1623D-9379-2240-86FC-393EED5AD83C}" type="parTrans" cxnId="{62CF68FE-AF8D-9C45-89E9-0565900ABB7B}">
      <dgm:prSet/>
      <dgm:spPr/>
      <dgm:t>
        <a:bodyPr/>
        <a:lstStyle/>
        <a:p>
          <a:endParaRPr lang="en-GB"/>
        </a:p>
      </dgm:t>
    </dgm:pt>
    <dgm:pt modelId="{74065A63-61C9-9A47-BAA6-BF4853DBC46A}" type="sibTrans" cxnId="{62CF68FE-AF8D-9C45-89E9-0565900ABB7B}">
      <dgm:prSet/>
      <dgm:spPr/>
      <dgm:t>
        <a:bodyPr/>
        <a:lstStyle/>
        <a:p>
          <a:endParaRPr lang="en-GB"/>
        </a:p>
      </dgm:t>
    </dgm:pt>
    <dgm:pt modelId="{B0DB0904-BF13-FE4F-B658-784F9E8B7571}">
      <dgm:prSet phldrT="[Text]"/>
      <dgm:spPr/>
      <dgm:t>
        <a:bodyPr/>
        <a:lstStyle/>
        <a:p>
          <a:r>
            <a:rPr lang="en-GB" dirty="0"/>
            <a:t>Explore Future Utilisation of CADs to Improve MSK Health </a:t>
          </a:r>
        </a:p>
      </dgm:t>
    </dgm:pt>
    <dgm:pt modelId="{81F27888-1045-414B-B771-038CCF9BEDDD}" type="parTrans" cxnId="{5C238BBE-9D97-AF42-ADF2-514F75345001}">
      <dgm:prSet/>
      <dgm:spPr/>
      <dgm:t>
        <a:bodyPr/>
        <a:lstStyle/>
        <a:p>
          <a:endParaRPr lang="en-GB"/>
        </a:p>
      </dgm:t>
    </dgm:pt>
    <dgm:pt modelId="{D7873212-CFC8-EF4E-ABAF-342F5CBEE6DD}" type="sibTrans" cxnId="{5C238BBE-9D97-AF42-ADF2-514F75345001}">
      <dgm:prSet/>
      <dgm:spPr/>
      <dgm:t>
        <a:bodyPr/>
        <a:lstStyle/>
        <a:p>
          <a:endParaRPr lang="en-GB"/>
        </a:p>
      </dgm:t>
    </dgm:pt>
    <dgm:pt modelId="{A2D57083-DB49-8643-A37E-E047D9B2C552}" type="pres">
      <dgm:prSet presAssocID="{4FA4CF31-B0A2-1A4A-9C16-53AC81214488}" presName="cycle" presStyleCnt="0">
        <dgm:presLayoutVars>
          <dgm:dir/>
          <dgm:resizeHandles val="exact"/>
        </dgm:presLayoutVars>
      </dgm:prSet>
      <dgm:spPr/>
    </dgm:pt>
    <dgm:pt modelId="{DC1BE8AF-30B3-0640-8654-04EE381C1A21}" type="pres">
      <dgm:prSet presAssocID="{2C41898D-C5C6-A24F-909C-34B6FF759E95}" presName="dummy" presStyleCnt="0"/>
      <dgm:spPr/>
    </dgm:pt>
    <dgm:pt modelId="{BFDA3F5B-5263-A447-B02E-63930D6284ED}" type="pres">
      <dgm:prSet presAssocID="{2C41898D-C5C6-A24F-909C-34B6FF759E95}" presName="node" presStyleLbl="revTx" presStyleIdx="0" presStyleCnt="3">
        <dgm:presLayoutVars>
          <dgm:bulletEnabled val="1"/>
        </dgm:presLayoutVars>
      </dgm:prSet>
      <dgm:spPr/>
    </dgm:pt>
    <dgm:pt modelId="{04C5D016-FE60-D64D-B6B4-66F113BC6B6D}" type="pres">
      <dgm:prSet presAssocID="{296908AD-72CA-C145-A822-8ED33BDA8C73}" presName="sibTrans" presStyleLbl="node1" presStyleIdx="0" presStyleCnt="3"/>
      <dgm:spPr/>
    </dgm:pt>
    <dgm:pt modelId="{17D6B438-F5AC-094E-BA9E-BB3CCA5B890B}" type="pres">
      <dgm:prSet presAssocID="{3DABD65F-A4CE-6A46-B55C-EA7C97F7D834}" presName="dummy" presStyleCnt="0"/>
      <dgm:spPr/>
    </dgm:pt>
    <dgm:pt modelId="{F56D0025-B6BD-374F-80BA-9234473FA836}" type="pres">
      <dgm:prSet presAssocID="{3DABD65F-A4CE-6A46-B55C-EA7C97F7D834}" presName="node" presStyleLbl="revTx" presStyleIdx="1" presStyleCnt="3">
        <dgm:presLayoutVars>
          <dgm:bulletEnabled val="1"/>
        </dgm:presLayoutVars>
      </dgm:prSet>
      <dgm:spPr/>
    </dgm:pt>
    <dgm:pt modelId="{CDA5B2A9-F1D5-CC46-AFED-FDAD3CC0C41C}" type="pres">
      <dgm:prSet presAssocID="{74065A63-61C9-9A47-BAA6-BF4853DBC46A}" presName="sibTrans" presStyleLbl="node1" presStyleIdx="1" presStyleCnt="3"/>
      <dgm:spPr/>
    </dgm:pt>
    <dgm:pt modelId="{129365DD-7537-BB4A-84B9-5F40B4EA110C}" type="pres">
      <dgm:prSet presAssocID="{B0DB0904-BF13-FE4F-B658-784F9E8B7571}" presName="dummy" presStyleCnt="0"/>
      <dgm:spPr/>
    </dgm:pt>
    <dgm:pt modelId="{447629DA-C14C-5E4C-8FAA-663F0A335ABD}" type="pres">
      <dgm:prSet presAssocID="{B0DB0904-BF13-FE4F-B658-784F9E8B7571}" presName="node" presStyleLbl="revTx" presStyleIdx="2" presStyleCnt="3">
        <dgm:presLayoutVars>
          <dgm:bulletEnabled val="1"/>
        </dgm:presLayoutVars>
      </dgm:prSet>
      <dgm:spPr/>
    </dgm:pt>
    <dgm:pt modelId="{2F019E17-7CB2-574C-8951-E4381F854E11}" type="pres">
      <dgm:prSet presAssocID="{D7873212-CFC8-EF4E-ABAF-342F5CBEE6DD}" presName="sibTrans" presStyleLbl="node1" presStyleIdx="2" presStyleCnt="3"/>
      <dgm:spPr/>
    </dgm:pt>
  </dgm:ptLst>
  <dgm:cxnLst>
    <dgm:cxn modelId="{1E7D322D-019C-464E-B949-5456F6A1E2B4}" type="presOf" srcId="{2C41898D-C5C6-A24F-909C-34B6FF759E95}" destId="{BFDA3F5B-5263-A447-B02E-63930D6284ED}" srcOrd="0" destOrd="0" presId="urn:microsoft.com/office/officeart/2005/8/layout/cycle1"/>
    <dgm:cxn modelId="{78F1D761-28E6-C845-8D29-FFBA96D59E59}" type="presOf" srcId="{B0DB0904-BF13-FE4F-B658-784F9E8B7571}" destId="{447629DA-C14C-5E4C-8FAA-663F0A335ABD}" srcOrd="0" destOrd="0" presId="urn:microsoft.com/office/officeart/2005/8/layout/cycle1"/>
    <dgm:cxn modelId="{A6F8B347-F188-E74F-B5A7-367A77323C50}" type="presOf" srcId="{4FA4CF31-B0A2-1A4A-9C16-53AC81214488}" destId="{A2D57083-DB49-8643-A37E-E047D9B2C552}" srcOrd="0" destOrd="0" presId="urn:microsoft.com/office/officeart/2005/8/layout/cycle1"/>
    <dgm:cxn modelId="{35E2DA6C-AE24-0D47-AF39-A8AA672419BB}" srcId="{4FA4CF31-B0A2-1A4A-9C16-53AC81214488}" destId="{2C41898D-C5C6-A24F-909C-34B6FF759E95}" srcOrd="0" destOrd="0" parTransId="{72A3C869-675E-7B41-A95D-54921F1B4E7B}" sibTransId="{296908AD-72CA-C145-A822-8ED33BDA8C73}"/>
    <dgm:cxn modelId="{DD526F57-0A13-AC48-B16F-697955964E45}" type="presOf" srcId="{74065A63-61C9-9A47-BAA6-BF4853DBC46A}" destId="{CDA5B2A9-F1D5-CC46-AFED-FDAD3CC0C41C}" srcOrd="0" destOrd="0" presId="urn:microsoft.com/office/officeart/2005/8/layout/cycle1"/>
    <dgm:cxn modelId="{7DE62C86-8463-EB40-966A-D6A1DD52CEFD}" type="presOf" srcId="{296908AD-72CA-C145-A822-8ED33BDA8C73}" destId="{04C5D016-FE60-D64D-B6B4-66F113BC6B6D}" srcOrd="0" destOrd="0" presId="urn:microsoft.com/office/officeart/2005/8/layout/cycle1"/>
    <dgm:cxn modelId="{DEB71A88-2FE9-FB43-AAED-D18C344C73CE}" type="presOf" srcId="{3DABD65F-A4CE-6A46-B55C-EA7C97F7D834}" destId="{F56D0025-B6BD-374F-80BA-9234473FA836}" srcOrd="0" destOrd="0" presId="urn:microsoft.com/office/officeart/2005/8/layout/cycle1"/>
    <dgm:cxn modelId="{5C238BBE-9D97-AF42-ADF2-514F75345001}" srcId="{4FA4CF31-B0A2-1A4A-9C16-53AC81214488}" destId="{B0DB0904-BF13-FE4F-B658-784F9E8B7571}" srcOrd="2" destOrd="0" parTransId="{81F27888-1045-414B-B771-038CCF9BEDDD}" sibTransId="{D7873212-CFC8-EF4E-ABAF-342F5CBEE6DD}"/>
    <dgm:cxn modelId="{D11704CD-32CA-8247-B363-1FAB3E67719D}" type="presOf" srcId="{D7873212-CFC8-EF4E-ABAF-342F5CBEE6DD}" destId="{2F019E17-7CB2-574C-8951-E4381F854E11}" srcOrd="0" destOrd="0" presId="urn:microsoft.com/office/officeart/2005/8/layout/cycle1"/>
    <dgm:cxn modelId="{62CF68FE-AF8D-9C45-89E9-0565900ABB7B}" srcId="{4FA4CF31-B0A2-1A4A-9C16-53AC81214488}" destId="{3DABD65F-A4CE-6A46-B55C-EA7C97F7D834}" srcOrd="1" destOrd="0" parTransId="{B8E1623D-9379-2240-86FC-393EED5AD83C}" sibTransId="{74065A63-61C9-9A47-BAA6-BF4853DBC46A}"/>
    <dgm:cxn modelId="{54677788-FE37-6F44-870B-483FE2C229AA}" type="presParOf" srcId="{A2D57083-DB49-8643-A37E-E047D9B2C552}" destId="{DC1BE8AF-30B3-0640-8654-04EE381C1A21}" srcOrd="0" destOrd="0" presId="urn:microsoft.com/office/officeart/2005/8/layout/cycle1"/>
    <dgm:cxn modelId="{CF82FBBD-8540-CC4C-A8E2-09A724AB845C}" type="presParOf" srcId="{A2D57083-DB49-8643-A37E-E047D9B2C552}" destId="{BFDA3F5B-5263-A447-B02E-63930D6284ED}" srcOrd="1" destOrd="0" presId="urn:microsoft.com/office/officeart/2005/8/layout/cycle1"/>
    <dgm:cxn modelId="{F6C8F3F6-839E-7E4F-8061-78D20E993B91}" type="presParOf" srcId="{A2D57083-DB49-8643-A37E-E047D9B2C552}" destId="{04C5D016-FE60-D64D-B6B4-66F113BC6B6D}" srcOrd="2" destOrd="0" presId="urn:microsoft.com/office/officeart/2005/8/layout/cycle1"/>
    <dgm:cxn modelId="{636A9325-8869-6B45-80E1-B230E1D25E80}" type="presParOf" srcId="{A2D57083-DB49-8643-A37E-E047D9B2C552}" destId="{17D6B438-F5AC-094E-BA9E-BB3CCA5B890B}" srcOrd="3" destOrd="0" presId="urn:microsoft.com/office/officeart/2005/8/layout/cycle1"/>
    <dgm:cxn modelId="{9B0BF1EE-0EA5-8E4F-A8F7-3BDA4CB4C641}" type="presParOf" srcId="{A2D57083-DB49-8643-A37E-E047D9B2C552}" destId="{F56D0025-B6BD-374F-80BA-9234473FA836}" srcOrd="4" destOrd="0" presId="urn:microsoft.com/office/officeart/2005/8/layout/cycle1"/>
    <dgm:cxn modelId="{A4B001C3-E558-B741-B6AC-B62F17245754}" type="presParOf" srcId="{A2D57083-DB49-8643-A37E-E047D9B2C552}" destId="{CDA5B2A9-F1D5-CC46-AFED-FDAD3CC0C41C}" srcOrd="5" destOrd="0" presId="urn:microsoft.com/office/officeart/2005/8/layout/cycle1"/>
    <dgm:cxn modelId="{9B2C1C83-FB6D-A04A-873B-EC1F75EC9DF3}" type="presParOf" srcId="{A2D57083-DB49-8643-A37E-E047D9B2C552}" destId="{129365DD-7537-BB4A-84B9-5F40B4EA110C}" srcOrd="6" destOrd="0" presId="urn:microsoft.com/office/officeart/2005/8/layout/cycle1"/>
    <dgm:cxn modelId="{F9209657-DE38-C748-846C-CA11123A74DC}" type="presParOf" srcId="{A2D57083-DB49-8643-A37E-E047D9B2C552}" destId="{447629DA-C14C-5E4C-8FAA-663F0A335ABD}" srcOrd="7" destOrd="0" presId="urn:microsoft.com/office/officeart/2005/8/layout/cycle1"/>
    <dgm:cxn modelId="{1BAAEFF9-F0D4-0842-AF87-36E960FB680A}" type="presParOf" srcId="{A2D57083-DB49-8643-A37E-E047D9B2C552}" destId="{2F019E17-7CB2-574C-8951-E4381F854E11}"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32A19-F733-4E4A-8E37-A162D0904D7E}">
      <dsp:nvSpPr>
        <dsp:cNvPr id="0" name=""/>
        <dsp:cNvSpPr/>
      </dsp:nvSpPr>
      <dsp:spPr>
        <a:xfrm>
          <a:off x="0" y="838429"/>
          <a:ext cx="7721601" cy="3072940"/>
        </a:xfrm>
        <a:prstGeom prst="rightArrow">
          <a:avLst/>
        </a:prstGeom>
        <a:gradFill rotWithShape="0">
          <a:gsLst>
            <a:gs pos="0">
              <a:schemeClr val="accent1">
                <a:hueOff val="0"/>
                <a:satOff val="0"/>
                <a:lumOff val="0"/>
                <a:satMod val="103000"/>
                <a:lumMod val="102000"/>
                <a:tint val="94000"/>
                <a:alpha val="26083"/>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860544-4048-4840-BB41-B8029FED1F84}">
      <dsp:nvSpPr>
        <dsp:cNvPr id="0" name=""/>
        <dsp:cNvSpPr/>
      </dsp:nvSpPr>
      <dsp:spPr>
        <a:xfrm>
          <a:off x="5857935" y="1606664"/>
          <a:ext cx="1091505" cy="1536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l" defTabSz="488950">
            <a:lnSpc>
              <a:spcPct val="90000"/>
            </a:lnSpc>
            <a:spcBef>
              <a:spcPct val="0"/>
            </a:spcBef>
            <a:spcAft>
              <a:spcPct val="35000"/>
            </a:spcAft>
            <a:buNone/>
          </a:pPr>
          <a:r>
            <a:rPr lang="en-GB" sz="1100" b="1" u="sng" kern="1200" dirty="0"/>
            <a:t>October </a:t>
          </a:r>
        </a:p>
        <a:p>
          <a:pPr marL="0" lvl="0" indent="0" algn="l" defTabSz="488950">
            <a:lnSpc>
              <a:spcPct val="90000"/>
            </a:lnSpc>
            <a:spcBef>
              <a:spcPct val="0"/>
            </a:spcBef>
            <a:spcAft>
              <a:spcPct val="35000"/>
            </a:spcAft>
            <a:buNone/>
          </a:pPr>
          <a:r>
            <a:rPr lang="en-GB" sz="1100" b="0" kern="1200" dirty="0"/>
            <a:t>Delivery of One-Day Bespoke Training </a:t>
          </a:r>
          <a:endParaRPr lang="en-GB" sz="1100" b="1" kern="1200" dirty="0"/>
        </a:p>
      </dsp:txBody>
      <dsp:txXfrm>
        <a:off x="5857935" y="1606664"/>
        <a:ext cx="1091505" cy="1536470"/>
      </dsp:txXfrm>
    </dsp:sp>
    <dsp:sp modelId="{5D22B6FC-E1B2-4567-A2A8-9A4186FDAE76}">
      <dsp:nvSpPr>
        <dsp:cNvPr id="0" name=""/>
        <dsp:cNvSpPr/>
      </dsp:nvSpPr>
      <dsp:spPr>
        <a:xfrm>
          <a:off x="4548128" y="1606664"/>
          <a:ext cx="1091505" cy="1536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l" defTabSz="488950">
            <a:lnSpc>
              <a:spcPct val="90000"/>
            </a:lnSpc>
            <a:spcBef>
              <a:spcPct val="0"/>
            </a:spcBef>
            <a:spcAft>
              <a:spcPct val="35000"/>
            </a:spcAft>
            <a:buNone/>
          </a:pPr>
          <a:r>
            <a:rPr lang="en-GB" sz="1100" b="1" u="sng" kern="1200" dirty="0"/>
            <a:t>September</a:t>
          </a:r>
        </a:p>
        <a:p>
          <a:pPr marL="0" lvl="0" indent="0" algn="l" defTabSz="488950">
            <a:lnSpc>
              <a:spcPct val="90000"/>
            </a:lnSpc>
            <a:spcBef>
              <a:spcPct val="0"/>
            </a:spcBef>
            <a:spcAft>
              <a:spcPct val="35000"/>
            </a:spcAft>
            <a:buNone/>
          </a:pPr>
          <a:r>
            <a:rPr lang="en-GB" sz="1100" b="0" kern="1200" dirty="0"/>
            <a:t>Invite for Patients to Book </a:t>
          </a:r>
        </a:p>
        <a:p>
          <a:pPr marL="0" lvl="0" indent="0" algn="l" defTabSz="488950">
            <a:lnSpc>
              <a:spcPct val="90000"/>
            </a:lnSpc>
            <a:spcBef>
              <a:spcPct val="0"/>
            </a:spcBef>
            <a:spcAft>
              <a:spcPct val="35000"/>
            </a:spcAft>
            <a:buNone/>
          </a:pPr>
          <a:endParaRPr lang="en-GB" sz="1100" b="0" kern="1200" dirty="0"/>
        </a:p>
        <a:p>
          <a:pPr marL="0" lvl="0" indent="0" algn="l" defTabSz="488950">
            <a:lnSpc>
              <a:spcPct val="90000"/>
            </a:lnSpc>
            <a:spcBef>
              <a:spcPct val="0"/>
            </a:spcBef>
            <a:spcAft>
              <a:spcPct val="35000"/>
            </a:spcAft>
            <a:buNone/>
          </a:pPr>
          <a:r>
            <a:rPr lang="en-GB" sz="1100" b="0" kern="1200" dirty="0"/>
            <a:t>Personalised Care Institute Training </a:t>
          </a:r>
        </a:p>
      </dsp:txBody>
      <dsp:txXfrm>
        <a:off x="4548128" y="1606664"/>
        <a:ext cx="1091505" cy="1536470"/>
      </dsp:txXfrm>
    </dsp:sp>
    <dsp:sp modelId="{48B6A941-CDF2-4F30-9543-79B60BC93DAC}">
      <dsp:nvSpPr>
        <dsp:cNvPr id="0" name=""/>
        <dsp:cNvSpPr/>
      </dsp:nvSpPr>
      <dsp:spPr>
        <a:xfrm>
          <a:off x="3238321" y="1606664"/>
          <a:ext cx="1091505" cy="1536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l" defTabSz="488950">
            <a:lnSpc>
              <a:spcPct val="90000"/>
            </a:lnSpc>
            <a:spcBef>
              <a:spcPct val="0"/>
            </a:spcBef>
            <a:spcAft>
              <a:spcPct val="35000"/>
            </a:spcAft>
            <a:buNone/>
          </a:pPr>
          <a:r>
            <a:rPr lang="en-GB" sz="1100" b="1" u="sng" kern="1200" dirty="0"/>
            <a:t>August</a:t>
          </a:r>
        </a:p>
        <a:p>
          <a:pPr marL="0" lvl="0" indent="0" algn="l" defTabSz="488950">
            <a:lnSpc>
              <a:spcPct val="90000"/>
            </a:lnSpc>
            <a:spcBef>
              <a:spcPct val="0"/>
            </a:spcBef>
            <a:spcAft>
              <a:spcPct val="35000"/>
            </a:spcAft>
            <a:buNone/>
          </a:pPr>
          <a:r>
            <a:rPr lang="en-GB" sz="1100" b="0" kern="1200" dirty="0"/>
            <a:t>Community Partner Engagement</a:t>
          </a:r>
        </a:p>
      </dsp:txBody>
      <dsp:txXfrm>
        <a:off x="3238321" y="1606664"/>
        <a:ext cx="1091505" cy="1536470"/>
      </dsp:txXfrm>
    </dsp:sp>
    <dsp:sp modelId="{12D1C601-8733-4F9E-BC74-916CAAEF1B55}">
      <dsp:nvSpPr>
        <dsp:cNvPr id="0" name=""/>
        <dsp:cNvSpPr/>
      </dsp:nvSpPr>
      <dsp:spPr>
        <a:xfrm>
          <a:off x="1928515" y="1606664"/>
          <a:ext cx="1091505" cy="1536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l" defTabSz="488950">
            <a:lnSpc>
              <a:spcPct val="90000"/>
            </a:lnSpc>
            <a:spcBef>
              <a:spcPct val="0"/>
            </a:spcBef>
            <a:spcAft>
              <a:spcPct val="35000"/>
            </a:spcAft>
            <a:buNone/>
          </a:pPr>
          <a:r>
            <a:rPr lang="en-GB" sz="1100" b="1" u="sng" kern="1200" dirty="0"/>
            <a:t>July </a:t>
          </a:r>
        </a:p>
        <a:p>
          <a:pPr marL="0" lvl="0" indent="0" algn="l" defTabSz="488950">
            <a:lnSpc>
              <a:spcPct val="90000"/>
            </a:lnSpc>
            <a:spcBef>
              <a:spcPct val="0"/>
            </a:spcBef>
            <a:spcAft>
              <a:spcPct val="35000"/>
            </a:spcAft>
            <a:buNone/>
          </a:pPr>
          <a:r>
            <a:rPr lang="en-GB" sz="1100" b="0" kern="1200" dirty="0"/>
            <a:t>Analysis of Waiting List</a:t>
          </a:r>
          <a:r>
            <a:rPr lang="en-GB" sz="1100" kern="1200" dirty="0"/>
            <a:t> </a:t>
          </a:r>
        </a:p>
        <a:p>
          <a:pPr marL="0" lvl="0" indent="0" algn="l" defTabSz="488950">
            <a:lnSpc>
              <a:spcPct val="90000"/>
            </a:lnSpc>
            <a:spcBef>
              <a:spcPct val="0"/>
            </a:spcBef>
            <a:spcAft>
              <a:spcPct val="35000"/>
            </a:spcAft>
            <a:buNone/>
          </a:pPr>
          <a:endParaRPr lang="en-GB" sz="1100" kern="1200" dirty="0"/>
        </a:p>
        <a:p>
          <a:pPr marL="0" lvl="0" indent="0" algn="l" defTabSz="488950">
            <a:lnSpc>
              <a:spcPct val="90000"/>
            </a:lnSpc>
            <a:spcBef>
              <a:spcPct val="0"/>
            </a:spcBef>
            <a:spcAft>
              <a:spcPct val="35000"/>
            </a:spcAft>
            <a:buNone/>
          </a:pPr>
          <a:r>
            <a:rPr lang="en-GB" sz="1100" kern="1200" dirty="0"/>
            <a:t>Community Venue Agreed</a:t>
          </a:r>
        </a:p>
        <a:p>
          <a:pPr marL="0" lvl="0" indent="0" algn="ctr" defTabSz="488950">
            <a:lnSpc>
              <a:spcPct val="90000"/>
            </a:lnSpc>
            <a:spcBef>
              <a:spcPct val="0"/>
            </a:spcBef>
            <a:spcAft>
              <a:spcPct val="35000"/>
            </a:spcAft>
            <a:buNone/>
          </a:pPr>
          <a:endParaRPr lang="en-GB" sz="1100" kern="1200" dirty="0"/>
        </a:p>
      </dsp:txBody>
      <dsp:txXfrm>
        <a:off x="1928515" y="1606664"/>
        <a:ext cx="1091505" cy="1536470"/>
      </dsp:txXfrm>
    </dsp:sp>
    <dsp:sp modelId="{BC8E4148-7EB5-46F8-8401-4DD5C6E9EB96}">
      <dsp:nvSpPr>
        <dsp:cNvPr id="0" name=""/>
        <dsp:cNvSpPr/>
      </dsp:nvSpPr>
      <dsp:spPr>
        <a:xfrm>
          <a:off x="618708" y="1606664"/>
          <a:ext cx="1091505" cy="1536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l" defTabSz="488950">
            <a:lnSpc>
              <a:spcPct val="90000"/>
            </a:lnSpc>
            <a:spcBef>
              <a:spcPct val="0"/>
            </a:spcBef>
            <a:spcAft>
              <a:spcPct val="35000"/>
            </a:spcAft>
            <a:buNone/>
          </a:pPr>
          <a:r>
            <a:rPr lang="en-GB" sz="1100" b="1" u="sng" kern="1200" dirty="0"/>
            <a:t>April</a:t>
          </a:r>
        </a:p>
        <a:p>
          <a:pPr marL="0" lvl="0" indent="0" algn="l" defTabSz="488950">
            <a:lnSpc>
              <a:spcPct val="90000"/>
            </a:lnSpc>
            <a:spcBef>
              <a:spcPct val="0"/>
            </a:spcBef>
            <a:spcAft>
              <a:spcPct val="35000"/>
            </a:spcAft>
            <a:buNone/>
          </a:pPr>
          <a:r>
            <a:rPr lang="en-GB" sz="1100" kern="1200" dirty="0"/>
            <a:t>Development of Project Steering Group  </a:t>
          </a:r>
        </a:p>
        <a:p>
          <a:pPr marL="0" lvl="0" indent="0" algn="l" defTabSz="488950">
            <a:lnSpc>
              <a:spcPct val="90000"/>
            </a:lnSpc>
            <a:spcBef>
              <a:spcPct val="0"/>
            </a:spcBef>
            <a:spcAft>
              <a:spcPct val="35000"/>
            </a:spcAft>
            <a:buNone/>
          </a:pPr>
          <a:endParaRPr lang="en-GB" sz="1100" kern="1200" dirty="0"/>
        </a:p>
        <a:p>
          <a:pPr marL="0" lvl="0" indent="0" algn="l" defTabSz="488950">
            <a:lnSpc>
              <a:spcPct val="90000"/>
            </a:lnSpc>
            <a:spcBef>
              <a:spcPct val="0"/>
            </a:spcBef>
            <a:spcAft>
              <a:spcPct val="35000"/>
            </a:spcAft>
            <a:buNone/>
          </a:pPr>
          <a:r>
            <a:rPr lang="en-GB" sz="1100" kern="1200" dirty="0"/>
            <a:t>Creation of the Project Charter </a:t>
          </a:r>
        </a:p>
      </dsp:txBody>
      <dsp:txXfrm>
        <a:off x="618708" y="1606664"/>
        <a:ext cx="1091505" cy="1536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A3F5B-5263-A447-B02E-63930D6284ED}">
      <dsp:nvSpPr>
        <dsp:cNvPr id="0" name=""/>
        <dsp:cNvSpPr/>
      </dsp:nvSpPr>
      <dsp:spPr>
        <a:xfrm>
          <a:off x="3900122" y="346718"/>
          <a:ext cx="1776745" cy="1776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Collect &amp; Analyse Feedback </a:t>
          </a:r>
        </a:p>
      </dsp:txBody>
      <dsp:txXfrm>
        <a:off x="3900122" y="346718"/>
        <a:ext cx="1776745" cy="1776745"/>
      </dsp:txXfrm>
    </dsp:sp>
    <dsp:sp modelId="{04C5D016-FE60-D64D-B6B4-66F113BC6B6D}">
      <dsp:nvSpPr>
        <dsp:cNvPr id="0" name=""/>
        <dsp:cNvSpPr/>
      </dsp:nvSpPr>
      <dsp:spPr>
        <a:xfrm>
          <a:off x="1197258" y="-1944"/>
          <a:ext cx="4197465" cy="4197465"/>
        </a:xfrm>
        <a:prstGeom prst="circularArrow">
          <a:avLst>
            <a:gd name="adj1" fmla="val 8254"/>
            <a:gd name="adj2" fmla="val 576603"/>
            <a:gd name="adj3" fmla="val 2961632"/>
            <a:gd name="adj4" fmla="val 53212"/>
            <a:gd name="adj5" fmla="val 963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6D0025-B6BD-374F-80BA-9234473FA836}">
      <dsp:nvSpPr>
        <dsp:cNvPr id="0" name=""/>
        <dsp:cNvSpPr/>
      </dsp:nvSpPr>
      <dsp:spPr>
        <a:xfrm>
          <a:off x="2407618" y="2931811"/>
          <a:ext cx="1776745" cy="1776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Evaluate Impact of the CAD   </a:t>
          </a:r>
        </a:p>
      </dsp:txBody>
      <dsp:txXfrm>
        <a:off x="2407618" y="2931811"/>
        <a:ext cx="1776745" cy="1776745"/>
      </dsp:txXfrm>
    </dsp:sp>
    <dsp:sp modelId="{CDA5B2A9-F1D5-CC46-AFED-FDAD3CC0C41C}">
      <dsp:nvSpPr>
        <dsp:cNvPr id="0" name=""/>
        <dsp:cNvSpPr/>
      </dsp:nvSpPr>
      <dsp:spPr>
        <a:xfrm>
          <a:off x="1197258" y="-1944"/>
          <a:ext cx="4197465" cy="4197465"/>
        </a:xfrm>
        <a:prstGeom prst="circularArrow">
          <a:avLst>
            <a:gd name="adj1" fmla="val 8254"/>
            <a:gd name="adj2" fmla="val 576603"/>
            <a:gd name="adj3" fmla="val 10170185"/>
            <a:gd name="adj4" fmla="val 7261765"/>
            <a:gd name="adj5" fmla="val 963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7629DA-C14C-5E4C-8FAA-663F0A335ABD}">
      <dsp:nvSpPr>
        <dsp:cNvPr id="0" name=""/>
        <dsp:cNvSpPr/>
      </dsp:nvSpPr>
      <dsp:spPr>
        <a:xfrm>
          <a:off x="915114" y="346718"/>
          <a:ext cx="1776745" cy="1776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Explore Future Utilisation of CADs to Improve MSK Health </a:t>
          </a:r>
        </a:p>
      </dsp:txBody>
      <dsp:txXfrm>
        <a:off x="915114" y="346718"/>
        <a:ext cx="1776745" cy="1776745"/>
      </dsp:txXfrm>
    </dsp:sp>
    <dsp:sp modelId="{2F019E17-7CB2-574C-8951-E4381F854E11}">
      <dsp:nvSpPr>
        <dsp:cNvPr id="0" name=""/>
        <dsp:cNvSpPr/>
      </dsp:nvSpPr>
      <dsp:spPr>
        <a:xfrm>
          <a:off x="1197258" y="-1944"/>
          <a:ext cx="4197465" cy="4197465"/>
        </a:xfrm>
        <a:prstGeom prst="circularArrow">
          <a:avLst>
            <a:gd name="adj1" fmla="val 8254"/>
            <a:gd name="adj2" fmla="val 576603"/>
            <a:gd name="adj3" fmla="val 16854645"/>
            <a:gd name="adj4" fmla="val 14968753"/>
            <a:gd name="adj5" fmla="val 963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DEA34-042C-2848-8E42-1B5D2A47BEF9}"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80C23-22E1-9A48-B80A-AB43E853A3BC}" type="slidenum">
              <a:rPr lang="en-US" smtClean="0"/>
              <a:t>‹#›</a:t>
            </a:fld>
            <a:endParaRPr lang="en-US"/>
          </a:p>
        </p:txBody>
      </p:sp>
    </p:spTree>
    <p:extLst>
      <p:ext uri="{BB962C8B-B14F-4D97-AF65-F5344CB8AC3E}">
        <p14:creationId xmlns:p14="http://schemas.microsoft.com/office/powerpoint/2010/main" val="88302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youtube.com/watch?v=424bk7nsew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welcoming us all to present today. </a:t>
            </a:r>
          </a:p>
          <a:p>
            <a:r>
              <a:rPr lang="en-GB" dirty="0"/>
              <a:t>Delighted to give you a panel of local innovators, healthcare leaders, who will share their experiences of Community Appointment Day’s across the West Midlands.  Introducing Hayley ROH and Kirstie Solihull.  While we stand here today, we must credit all of our teams, clinical and non-clinical, our Community Partners and our Communities for making the events we have held come to fruition.  To date we have held 2 large and 2 spin off CAD’s between us and it’s our pleasure to share some our experiences with you on a subject matter that we are all deeply passionate about. </a:t>
            </a:r>
          </a:p>
          <a:p>
            <a:endParaRPr lang="en-GB" dirty="0"/>
          </a:p>
        </p:txBody>
      </p:sp>
      <p:sp>
        <p:nvSpPr>
          <p:cNvPr id="4" name="Slide Number Placeholder 3"/>
          <p:cNvSpPr>
            <a:spLocks noGrp="1"/>
          </p:cNvSpPr>
          <p:nvPr>
            <p:ph type="sldNum" sz="quarter" idx="5"/>
          </p:nvPr>
        </p:nvSpPr>
        <p:spPr/>
        <p:txBody>
          <a:bodyPr/>
          <a:lstStyle/>
          <a:p>
            <a:fld id="{374535EA-B718-450C-A9F8-2913357B820A}" type="slidenum">
              <a:rPr lang="en-GB" smtClean="0"/>
              <a:t>1</a:t>
            </a:fld>
            <a:endParaRPr lang="en-GB"/>
          </a:p>
        </p:txBody>
      </p:sp>
    </p:spTree>
    <p:extLst>
      <p:ext uri="{BB962C8B-B14F-4D97-AF65-F5344CB8AC3E}">
        <p14:creationId xmlns:p14="http://schemas.microsoft.com/office/powerpoint/2010/main" val="259383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17 community partners across two events </a:t>
            </a:r>
          </a:p>
        </p:txBody>
      </p:sp>
      <p:sp>
        <p:nvSpPr>
          <p:cNvPr id="4" name="Slide Number Placeholder 3"/>
          <p:cNvSpPr>
            <a:spLocks noGrp="1"/>
          </p:cNvSpPr>
          <p:nvPr>
            <p:ph type="sldNum" sz="quarter" idx="5"/>
          </p:nvPr>
        </p:nvSpPr>
        <p:spPr/>
        <p:txBody>
          <a:bodyPr/>
          <a:lstStyle/>
          <a:p>
            <a:fld id="{374535EA-B718-450C-A9F8-2913357B820A}" type="slidenum">
              <a:rPr lang="en-GB" smtClean="0"/>
              <a:t>14</a:t>
            </a:fld>
            <a:endParaRPr lang="en-GB"/>
          </a:p>
        </p:txBody>
      </p:sp>
    </p:spTree>
    <p:extLst>
      <p:ext uri="{BB962C8B-B14F-4D97-AF65-F5344CB8AC3E}">
        <p14:creationId xmlns:p14="http://schemas.microsoft.com/office/powerpoint/2010/main" val="1024053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Hayley ? Training and documentation </a:t>
            </a:r>
          </a:p>
          <a:p>
            <a:endParaRPr lang="en-GB" dirty="0"/>
          </a:p>
          <a:p>
            <a:r>
              <a:rPr lang="en-GB" dirty="0"/>
              <a:t>Hayley GROW model </a:t>
            </a:r>
          </a:p>
          <a:p>
            <a:endParaRPr lang="en-GB" dirty="0"/>
          </a:p>
          <a:p>
            <a:r>
              <a:rPr lang="en-GB" dirty="0"/>
              <a:t>Barriers? </a:t>
            </a:r>
          </a:p>
        </p:txBody>
      </p:sp>
      <p:sp>
        <p:nvSpPr>
          <p:cNvPr id="4" name="Slide Number Placeholder 3"/>
          <p:cNvSpPr>
            <a:spLocks noGrp="1"/>
          </p:cNvSpPr>
          <p:nvPr>
            <p:ph type="sldNum" sz="quarter" idx="5"/>
          </p:nvPr>
        </p:nvSpPr>
        <p:spPr/>
        <p:txBody>
          <a:bodyPr/>
          <a:lstStyle/>
          <a:p>
            <a:fld id="{374535EA-B718-450C-A9F8-2913357B820A}" type="slidenum">
              <a:rPr lang="en-GB" smtClean="0"/>
              <a:t>15</a:t>
            </a:fld>
            <a:endParaRPr lang="en-GB"/>
          </a:p>
        </p:txBody>
      </p:sp>
    </p:spTree>
    <p:extLst>
      <p:ext uri="{BB962C8B-B14F-4D97-AF65-F5344CB8AC3E}">
        <p14:creationId xmlns:p14="http://schemas.microsoft.com/office/powerpoint/2010/main" val="3144867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In summary, this was the first CAD in BSOL, achieving positive feedback from patients, peers and partners alike, which is an encouraging start.</a:t>
            </a:r>
          </a:p>
          <a:p>
            <a:endParaRPr lang="en-US" dirty="0"/>
          </a:p>
          <a:p>
            <a:r>
              <a:rPr lang="en-US" dirty="0"/>
              <a:t>?We have had some great learning outcomes to improve on this, which are currently being shared with both the QE/ROH collaboration and the Frailty &amp; Respiratory team in Solihull, already demonstrating this model can be replicated (albeit tailored) to other community services. </a:t>
            </a:r>
          </a:p>
          <a:p>
            <a:endParaRPr lang="en-US" dirty="0"/>
          </a:p>
          <a:p>
            <a:r>
              <a:rPr lang="en-US" dirty="0"/>
              <a:t>? We have already gained so much knowledge and learning from this single collaboration, which is helping shape the future of further Community Appointment Days, including the expert patient inclusion, using both UHB Patient forums and the patient feedback on the day, with plans to approach the patients for further information of how well they feel this has helped 3 &amp; 6 months down the line. </a:t>
            </a:r>
          </a:p>
          <a:p>
            <a:endParaRPr lang="en-US" dirty="0"/>
          </a:p>
          <a:p>
            <a:r>
              <a:rPr lang="en-US" b="1" dirty="0"/>
              <a:t>By delivering and promoting such a service, this not only provides a new and exciting method of service delivery and continued professional development for our clinicians and community partners, but ultimately could change the shift in patient care, moving to a more preventative, supported self management, as well as our traditional rehabilitation approach. </a:t>
            </a:r>
            <a:endParaRPr lang="en-GB" b="1" dirty="0"/>
          </a:p>
        </p:txBody>
      </p:sp>
      <p:sp>
        <p:nvSpPr>
          <p:cNvPr id="4" name="Slide Number Placeholder 3"/>
          <p:cNvSpPr>
            <a:spLocks noGrp="1"/>
          </p:cNvSpPr>
          <p:nvPr>
            <p:ph type="sldNum" sz="quarter" idx="5"/>
          </p:nvPr>
        </p:nvSpPr>
        <p:spPr/>
        <p:txBody>
          <a:bodyPr/>
          <a:lstStyle/>
          <a:p>
            <a:fld id="{5EA4F11F-709D-4AA0-94EC-FB0F1738E32C}" type="slidenum">
              <a:rPr lang="en-GB" smtClean="0"/>
              <a:t>16</a:t>
            </a:fld>
            <a:endParaRPr lang="en-GB"/>
          </a:p>
        </p:txBody>
      </p:sp>
    </p:spTree>
    <p:extLst>
      <p:ext uri="{BB962C8B-B14F-4D97-AF65-F5344CB8AC3E}">
        <p14:creationId xmlns:p14="http://schemas.microsoft.com/office/powerpoint/2010/main" val="3122217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Priliminary</a:t>
            </a:r>
            <a:r>
              <a:rPr lang="en-GB" dirty="0"/>
              <a:t> results from the spinal mini CAD are showing very similar percentages, and if we continue to analyse the data from the collaborative CADS, we can demonstrate trends of success and </a:t>
            </a:r>
            <a:r>
              <a:rPr lang="en-GB" dirty="0" err="1"/>
              <a:t>appreication</a:t>
            </a:r>
            <a:r>
              <a:rPr lang="en-GB" dirty="0"/>
              <a:t> from the patients, plus the confidence growth of the clinicians: </a:t>
            </a:r>
          </a:p>
          <a:p>
            <a:endParaRPr lang="en-GB" dirty="0"/>
          </a:p>
          <a:p>
            <a:r>
              <a:rPr lang="en-GB" dirty="0"/>
              <a:t>Just to give you a rough idea of the success of 113 patients invited to mini CAD:</a:t>
            </a:r>
          </a:p>
          <a:p>
            <a:pPr marL="171450" indent="-171450">
              <a:buFont typeface="Arial"/>
              <a:buChar char="•"/>
            </a:pPr>
            <a:r>
              <a:rPr lang="en-GB" dirty="0"/>
              <a:t>48% acceptance (slightly higher that the main days) </a:t>
            </a:r>
          </a:p>
          <a:p>
            <a:pPr marL="171450" indent="-171450">
              <a:buFont typeface="Arial"/>
              <a:buChar char="•"/>
            </a:pPr>
            <a:r>
              <a:rPr lang="en-GB" dirty="0"/>
              <a:t>our DNA rate was 14.5%, so around a normal day</a:t>
            </a:r>
          </a:p>
          <a:p>
            <a:pPr marL="171450" indent="-171450">
              <a:buFont typeface="Arial"/>
              <a:buChar char="•"/>
            </a:pPr>
            <a:r>
              <a:rPr lang="en-GB" dirty="0"/>
              <a:t>PIFU was 40% (similar to the main CAD)</a:t>
            </a:r>
          </a:p>
          <a:p>
            <a:pPr marL="171450" indent="-171450">
              <a:buFont typeface="Arial"/>
              <a:buChar char="•"/>
            </a:pPr>
            <a:r>
              <a:rPr lang="en-GB" dirty="0"/>
              <a:t>Data cleanse 13% (of patients invited and stated no longer required Physio)</a:t>
            </a:r>
          </a:p>
          <a:p>
            <a:pPr marL="171450" indent="-171450">
              <a:buFont typeface="Arial"/>
              <a:buChar char="•"/>
            </a:pPr>
            <a:r>
              <a:rPr lang="en-GB" dirty="0"/>
              <a:t>FU 45% of which 20% was for an Ax to go into the groups (and again like the main CAD)</a:t>
            </a:r>
          </a:p>
          <a:p>
            <a:endParaRPr lang="en-GB" dirty="0"/>
          </a:p>
        </p:txBody>
      </p:sp>
      <p:sp>
        <p:nvSpPr>
          <p:cNvPr id="4" name="Slide Number Placeholder 3"/>
          <p:cNvSpPr>
            <a:spLocks noGrp="1"/>
          </p:cNvSpPr>
          <p:nvPr>
            <p:ph type="sldNum" sz="quarter" idx="5"/>
          </p:nvPr>
        </p:nvSpPr>
        <p:spPr/>
        <p:txBody>
          <a:bodyPr/>
          <a:lstStyle/>
          <a:p>
            <a:fld id="{374535EA-B718-450C-A9F8-2913357B820A}" type="slidenum">
              <a:rPr lang="en-GB" smtClean="0"/>
              <a:t>17</a:t>
            </a:fld>
            <a:endParaRPr lang="en-GB"/>
          </a:p>
        </p:txBody>
      </p:sp>
    </p:spTree>
    <p:extLst>
      <p:ext uri="{BB962C8B-B14F-4D97-AF65-F5344CB8AC3E}">
        <p14:creationId xmlns:p14="http://schemas.microsoft.com/office/powerpoint/2010/main" val="2318880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535EA-B718-450C-A9F8-2913357B820A}" type="slidenum">
              <a:rPr lang="en-GB" smtClean="0"/>
              <a:t>18</a:t>
            </a:fld>
            <a:endParaRPr lang="en-GB"/>
          </a:p>
        </p:txBody>
      </p:sp>
    </p:spTree>
    <p:extLst>
      <p:ext uri="{BB962C8B-B14F-4D97-AF65-F5344CB8AC3E}">
        <p14:creationId xmlns:p14="http://schemas.microsoft.com/office/powerpoint/2010/main" val="4052684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KIRSTIE The staff &amp; partner feedback was also requested on the day and emailed out to staff and partners post CAD, with 13 questions, to include what role they played on the day, if they attended the training day, and any improvement suggestions </a:t>
            </a:r>
          </a:p>
          <a:p>
            <a:r>
              <a:rPr lang="en-US" dirty="0"/>
              <a:t> </a:t>
            </a:r>
          </a:p>
          <a:p>
            <a:r>
              <a:rPr lang="en-US" dirty="0"/>
              <a:t>The evaluation for this information is currently being coded for trends and allowing qualitative data, but the raw data we can see today around the training and the staff feeling prepared is positive in the main part. </a:t>
            </a:r>
          </a:p>
          <a:p>
            <a:endParaRPr lang="en-US" dirty="0"/>
          </a:p>
          <a:p>
            <a:r>
              <a:rPr lang="en-GB" dirty="0"/>
              <a:t>In the training day, ROH &amp; BCHC were invited to attend, and where they were able they did. They have also seen the value in the training day, to allow the clinicians and admin to come together as one team, and had a safe platform to have their opinions, ideas and concerns listened to. </a:t>
            </a:r>
          </a:p>
          <a:p>
            <a:endParaRPr lang="en-GB" dirty="0"/>
          </a:p>
          <a:p>
            <a:endParaRPr lang="en-GB" dirty="0"/>
          </a:p>
        </p:txBody>
      </p:sp>
      <p:sp>
        <p:nvSpPr>
          <p:cNvPr id="4" name="Slide Number Placeholder 3"/>
          <p:cNvSpPr>
            <a:spLocks noGrp="1"/>
          </p:cNvSpPr>
          <p:nvPr>
            <p:ph type="sldNum" sz="quarter" idx="5"/>
          </p:nvPr>
        </p:nvSpPr>
        <p:spPr/>
        <p:txBody>
          <a:bodyPr/>
          <a:lstStyle/>
          <a:p>
            <a:fld id="{5EA4F11F-709D-4AA0-94EC-FB0F1738E32C}" type="slidenum">
              <a:rPr lang="en-GB" smtClean="0"/>
              <a:t>20</a:t>
            </a:fld>
            <a:endParaRPr lang="en-GB"/>
          </a:p>
        </p:txBody>
      </p:sp>
    </p:spTree>
    <p:extLst>
      <p:ext uri="{BB962C8B-B14F-4D97-AF65-F5344CB8AC3E}">
        <p14:creationId xmlns:p14="http://schemas.microsoft.com/office/powerpoint/2010/main" val="76450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KIRSTIE’s staff and patient feedback slide  and or a coproduction slide with the community partner comments –</a:t>
            </a:r>
          </a:p>
          <a:p>
            <a:endParaRPr lang="en-GB" dirty="0"/>
          </a:p>
          <a:p>
            <a:r>
              <a:rPr lang="en-GB" dirty="0"/>
              <a:t>Reflect how the staff, patient and partner feedback parallels that of the Sussex Interim Report re: CAD. *** Very similar comments as mentioned in my email to you both!! ;) </a:t>
            </a:r>
          </a:p>
          <a:p>
            <a:endParaRPr lang="en-GB" dirty="0"/>
          </a:p>
          <a:p>
            <a:r>
              <a:rPr lang="en-GB" dirty="0"/>
              <a:t>I've used this as a quick comparison – the one on the left is Patients, and the one on the right is staff – it shows a similar result to the outcome! </a:t>
            </a:r>
          </a:p>
        </p:txBody>
      </p:sp>
      <p:sp>
        <p:nvSpPr>
          <p:cNvPr id="4" name="Slide Number Placeholder 3"/>
          <p:cNvSpPr>
            <a:spLocks noGrp="1"/>
          </p:cNvSpPr>
          <p:nvPr>
            <p:ph type="sldNum" sz="quarter" idx="5"/>
          </p:nvPr>
        </p:nvSpPr>
        <p:spPr/>
        <p:txBody>
          <a:bodyPr/>
          <a:lstStyle/>
          <a:p>
            <a:fld id="{374535EA-B718-450C-A9F8-2913357B820A}" type="slidenum">
              <a:rPr lang="en-GB" smtClean="0"/>
              <a:t>21</a:t>
            </a:fld>
            <a:endParaRPr lang="en-GB"/>
          </a:p>
        </p:txBody>
      </p:sp>
    </p:spTree>
    <p:extLst>
      <p:ext uri="{BB962C8B-B14F-4D97-AF65-F5344CB8AC3E}">
        <p14:creationId xmlns:p14="http://schemas.microsoft.com/office/powerpoint/2010/main" val="25041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KIRSTIE Here we can see that the staff and partners not only enjoyed the day, but felt valued in their contribution to the day – in the qualitative data being </a:t>
            </a:r>
            <a:r>
              <a:rPr lang="en-US" dirty="0" err="1"/>
              <a:t>analysed</a:t>
            </a:r>
            <a:r>
              <a:rPr lang="en-US" dirty="0"/>
              <a:t> this is coming out as being valued in both their patient input and their overall contribution </a:t>
            </a:r>
            <a:endParaRPr lang="en-GB" dirty="0"/>
          </a:p>
        </p:txBody>
      </p:sp>
      <p:sp>
        <p:nvSpPr>
          <p:cNvPr id="4" name="Slide Number Placeholder 3"/>
          <p:cNvSpPr>
            <a:spLocks noGrp="1"/>
          </p:cNvSpPr>
          <p:nvPr>
            <p:ph type="sldNum" sz="quarter" idx="5"/>
          </p:nvPr>
        </p:nvSpPr>
        <p:spPr/>
        <p:txBody>
          <a:bodyPr/>
          <a:lstStyle/>
          <a:p>
            <a:fld id="{5EA4F11F-709D-4AA0-94EC-FB0F1738E32C}" type="slidenum">
              <a:rPr lang="en-GB" smtClean="0"/>
              <a:t>22</a:t>
            </a:fld>
            <a:endParaRPr lang="en-GB"/>
          </a:p>
        </p:txBody>
      </p:sp>
    </p:spTree>
    <p:extLst>
      <p:ext uri="{BB962C8B-B14F-4D97-AF65-F5344CB8AC3E}">
        <p14:creationId xmlns:p14="http://schemas.microsoft.com/office/powerpoint/2010/main" val="972171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same question was asked of the staff and partners as the patient question of a comparative to ‘normal’ NHS care, and interestingly, the percentage split is roughly the same as the patient split, with minimal of both patients and staff considering this a worse way to deliver care to the community.</a:t>
            </a:r>
            <a:endParaRPr lang="en-GB" dirty="0"/>
          </a:p>
        </p:txBody>
      </p:sp>
      <p:sp>
        <p:nvSpPr>
          <p:cNvPr id="4" name="Slide Number Placeholder 3"/>
          <p:cNvSpPr>
            <a:spLocks noGrp="1"/>
          </p:cNvSpPr>
          <p:nvPr>
            <p:ph type="sldNum" sz="quarter" idx="5"/>
          </p:nvPr>
        </p:nvSpPr>
        <p:spPr/>
        <p:txBody>
          <a:bodyPr/>
          <a:lstStyle/>
          <a:p>
            <a:fld id="{5EA4F11F-709D-4AA0-94EC-FB0F1738E32C}" type="slidenum">
              <a:rPr lang="en-GB" smtClean="0"/>
              <a:t>23</a:t>
            </a:fld>
            <a:endParaRPr lang="en-GB"/>
          </a:p>
        </p:txBody>
      </p:sp>
    </p:spTree>
    <p:extLst>
      <p:ext uri="{BB962C8B-B14F-4D97-AF65-F5344CB8AC3E}">
        <p14:creationId xmlns:p14="http://schemas.microsoft.com/office/powerpoint/2010/main" val="2061262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68 DNA's from ROH patients </a:t>
            </a:r>
          </a:p>
        </p:txBody>
      </p:sp>
      <p:sp>
        <p:nvSpPr>
          <p:cNvPr id="4" name="Slide Number Placeholder 3"/>
          <p:cNvSpPr>
            <a:spLocks noGrp="1"/>
          </p:cNvSpPr>
          <p:nvPr>
            <p:ph type="sldNum" sz="quarter" idx="5"/>
          </p:nvPr>
        </p:nvSpPr>
        <p:spPr/>
        <p:txBody>
          <a:bodyPr/>
          <a:lstStyle/>
          <a:p>
            <a:fld id="{374535EA-B718-450C-A9F8-2913357B820A}" type="slidenum">
              <a:rPr lang="en-GB" smtClean="0"/>
              <a:t>24</a:t>
            </a:fld>
            <a:endParaRPr lang="en-GB"/>
          </a:p>
        </p:txBody>
      </p:sp>
    </p:spTree>
    <p:extLst>
      <p:ext uri="{BB962C8B-B14F-4D97-AF65-F5344CB8AC3E}">
        <p14:creationId xmlns:p14="http://schemas.microsoft.com/office/powerpoint/2010/main" val="416227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that there is some structure these are the key areas that we hope to cover – but I make no apology that we are a trio prone to bouncing off each other and so the order may vary!</a:t>
            </a:r>
          </a:p>
        </p:txBody>
      </p:sp>
      <p:sp>
        <p:nvSpPr>
          <p:cNvPr id="4" name="Slide Number Placeholder 3"/>
          <p:cNvSpPr>
            <a:spLocks noGrp="1"/>
          </p:cNvSpPr>
          <p:nvPr>
            <p:ph type="sldNum" sz="quarter" idx="5"/>
          </p:nvPr>
        </p:nvSpPr>
        <p:spPr/>
        <p:txBody>
          <a:bodyPr/>
          <a:lstStyle/>
          <a:p>
            <a:fld id="{374535EA-B718-450C-A9F8-2913357B820A}" type="slidenum">
              <a:rPr lang="en-GB" smtClean="0"/>
              <a:t>2</a:t>
            </a:fld>
            <a:endParaRPr lang="en-GB"/>
          </a:p>
        </p:txBody>
      </p:sp>
    </p:spTree>
    <p:extLst>
      <p:ext uri="{BB962C8B-B14F-4D97-AF65-F5344CB8AC3E}">
        <p14:creationId xmlns:p14="http://schemas.microsoft.com/office/powerpoint/2010/main" val="4138263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tabLst>
                <a:tab pos="1188720" algn="l"/>
              </a:tabLst>
            </a:pPr>
            <a:r>
              <a:rPr lang="en-US" sz="1800" b="1" dirty="0">
                <a:effectLst/>
                <a:latin typeface="Calibri" panose="020F0502020204030204" pitchFamily="34" charset="0"/>
                <a:ea typeface="MS Mincho" panose="020B0400000000000000" pitchFamily="49" charset="-128"/>
                <a:cs typeface="Times New Roman" panose="02020603050405020304" pitchFamily="18" charset="0"/>
              </a:rPr>
              <a:t>Project Aim</a:t>
            </a:r>
            <a:endParaRPr lang="en-GB" sz="1800" dirty="0">
              <a:effectLst/>
              <a:latin typeface="Cambria" panose="02040503050406030204" pitchFamily="18" charset="0"/>
              <a:ea typeface="MS Mincho" panose="020B0400000000000000" pitchFamily="49" charset="-128"/>
              <a:cs typeface="Times New Roman" panose="02020603050405020304" pitchFamily="18" charset="0"/>
            </a:endParaRPr>
          </a:p>
          <a:p>
            <a:r>
              <a:rPr lang="en-US" sz="1800" dirty="0">
                <a:effectLst/>
                <a:latin typeface="Calibri" panose="020F0502020204030204" pitchFamily="34" charset="0"/>
                <a:ea typeface="MS Mincho" panose="020B0400000000000000" pitchFamily="49" charset="-128"/>
                <a:cs typeface="Times New Roman" panose="02020603050405020304" pitchFamily="18" charset="0"/>
              </a:rPr>
              <a:t>To pilot the running of a Community Appointment Day, in collaboration with UHB MSK Community Services and UHB MSK Acute Services.  If successful, the plan is to roll out further events across BSOL in collaboration with UHB, ROH and BCHC. The future aim would be to continue to hold several events a year, at different locations yet to be agreed, across the Solihull Borough for the Solihull Community and Acute services.</a:t>
            </a:r>
            <a:endParaRPr lang="en-GB" sz="1800" dirty="0">
              <a:effectLst/>
              <a:latin typeface="Cambria" panose="02040503050406030204" pitchFamily="18" charset="0"/>
              <a:ea typeface="MS Mincho" panose="020B0400000000000000" pitchFamily="49" charset="-128"/>
              <a:cs typeface="Times New Roman" panose="02020603050405020304" pitchFamily="18" charset="0"/>
            </a:endParaRPr>
          </a:p>
          <a:p>
            <a:pPr>
              <a:tabLst>
                <a:tab pos="1188720" algn="l"/>
              </a:tabLst>
            </a:pPr>
            <a:r>
              <a:rPr lang="en-US" sz="1800" b="1" dirty="0">
                <a:effectLst/>
                <a:latin typeface="Calibri" panose="020F0502020204030204" pitchFamily="34" charset="0"/>
                <a:ea typeface="MS Mincho" panose="020B0400000000000000" pitchFamily="49" charset="-128"/>
                <a:cs typeface="Times New Roman" panose="02020603050405020304" pitchFamily="18" charset="0"/>
              </a:rPr>
              <a:t> </a:t>
            </a:r>
            <a:endParaRPr lang="en-GB" sz="1800" dirty="0">
              <a:effectLst/>
              <a:latin typeface="Cambria" panose="02040503050406030204" pitchFamily="18" charset="0"/>
              <a:ea typeface="MS Mincho" panose="020B0400000000000000" pitchFamily="49" charset="-128"/>
              <a:cs typeface="Times New Roman" panose="02020603050405020304" pitchFamily="18" charset="0"/>
            </a:endParaRPr>
          </a:p>
          <a:p>
            <a:pPr>
              <a:tabLst>
                <a:tab pos="1188720" algn="l"/>
              </a:tabLst>
            </a:pPr>
            <a:r>
              <a:rPr lang="en-US" sz="1800" b="1" dirty="0">
                <a:effectLst/>
                <a:latin typeface="Calibri" panose="020F0502020204030204" pitchFamily="34" charset="0"/>
                <a:ea typeface="MS Mincho" panose="020B0400000000000000" pitchFamily="49" charset="-128"/>
                <a:cs typeface="Times New Roman" panose="02020603050405020304" pitchFamily="18" charset="0"/>
              </a:rPr>
              <a:t>Rationale</a:t>
            </a:r>
            <a:endParaRPr lang="en-GB" sz="1800" dirty="0">
              <a:effectLst/>
              <a:latin typeface="Cambria" panose="02040503050406030204" pitchFamily="18" charset="0"/>
              <a:ea typeface="MS Mincho" panose="020B0400000000000000" pitchFamily="49" charset="-128"/>
              <a:cs typeface="Times New Roman" panose="02020603050405020304" pitchFamily="18" charset="0"/>
            </a:endParaRPr>
          </a:p>
          <a:p>
            <a:pPr>
              <a:tabLst>
                <a:tab pos="1188720" algn="l"/>
              </a:tabLst>
            </a:pPr>
            <a:r>
              <a:rPr lang="en-US" sz="1800" b="1" dirty="0">
                <a:effectLst/>
                <a:latin typeface="Calibri" panose="020F0502020204030204" pitchFamily="34" charset="0"/>
                <a:ea typeface="MS Mincho" panose="020B0400000000000000" pitchFamily="49" charset="-128"/>
                <a:cs typeface="Times New Roman" panose="02020603050405020304" pitchFamily="18" charset="0"/>
              </a:rPr>
              <a:t> </a:t>
            </a:r>
            <a:endParaRPr lang="en-GB" sz="1800" dirty="0">
              <a:effectLst/>
              <a:latin typeface="Cambria" panose="02040503050406030204" pitchFamily="18" charset="0"/>
              <a:ea typeface="MS Mincho" panose="020B0400000000000000" pitchFamily="49" charset="-128"/>
              <a:cs typeface="Times New Roman" panose="02020603050405020304" pitchFamily="18" charset="0"/>
            </a:endParaRPr>
          </a:p>
          <a:p>
            <a:r>
              <a:rPr lang="en-GB" sz="1800" dirty="0">
                <a:solidFill>
                  <a:srgbClr val="1F1F1F"/>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 Musculoskeletal (MSK) Community Appointment Day (CAD) is an innovative approach to providing support to patients on waiting lists for physiotherapy and other MSK services. It involves inviting patients on the waiting lists to a central location in the community, often a leisure centre, for an opportunity to connect with a variety of clinical and voluntary sector support services.</a:t>
            </a:r>
            <a:endParaRPr lang="en-GB" sz="1800" dirty="0">
              <a:effectLst/>
              <a:highlight>
                <a:srgbClr val="FFFFFF"/>
              </a:highlight>
              <a:latin typeface="Cambria" panose="02040503050406030204" pitchFamily="18" charset="0"/>
              <a:ea typeface="MS Mincho" panose="020B0400000000000000" pitchFamily="49" charset="-128"/>
              <a:cs typeface="Times New Roman" panose="02020603050405020304" pitchFamily="18" charset="0"/>
            </a:endParaRPr>
          </a:p>
          <a:p>
            <a:r>
              <a:rPr lang="en-US" sz="1800" dirty="0">
                <a:solidFill>
                  <a:srgbClr val="000000"/>
                </a:solidFill>
                <a:effectLst/>
                <a:highlight>
                  <a:srgbClr val="FFFFFF"/>
                </a:highlight>
                <a:latin typeface="Calibri" panose="020F0502020204030204" pitchFamily="34" charset="0"/>
                <a:ea typeface="MS Mincho" panose="020B0400000000000000" pitchFamily="49" charset="-128"/>
                <a:cs typeface="Times New Roman" panose="02020603050405020304" pitchFamily="18" charset="0"/>
              </a:rPr>
              <a:t>Whilst this is not specifically a waiting list initiative, the end outcome is expected to have a positive impact on waiting list size and waiting times for patients who remain on the list.   </a:t>
            </a:r>
            <a:r>
              <a:rPr lang="en-GB" sz="1800" dirty="0">
                <a:solidFill>
                  <a:srgbClr val="1F1F1F"/>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 focus is on preventative care and overall well-being, rather than just treating the specific MSK issue and uses a “What Matters To You” approach. </a:t>
            </a:r>
          </a:p>
          <a:p>
            <a:endParaRPr lang="en-GB" sz="1800" dirty="0">
              <a:solidFill>
                <a:srgbClr val="1F1F1F"/>
              </a:solidFill>
              <a:effectLst/>
              <a:highlight>
                <a:srgbClr val="FFFFFF"/>
              </a:highlight>
              <a:latin typeface="Calibri" panose="020F0502020204030204" pitchFamily="34" charset="0"/>
              <a:ea typeface="MS Mincho" panose="020B0400000000000000" pitchFamily="49" charset="-128"/>
              <a:cs typeface="Times New Roman" panose="02020603050405020304" pitchFamily="18" charset="0"/>
            </a:endParaRPr>
          </a:p>
          <a:p>
            <a:endParaRPr lang="en-GB" sz="1800" dirty="0">
              <a:effectLst/>
              <a:highlight>
                <a:srgbClr val="FFFFFF"/>
              </a:highlight>
              <a:latin typeface="Cambria" panose="02040503050406030204" pitchFamily="18" charset="0"/>
              <a:ea typeface="MS Mincho" panose="020B0400000000000000"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EA4F11F-709D-4AA0-94EC-FB0F1738E32C}" type="slidenum">
              <a:rPr lang="en-GB" smtClean="0"/>
              <a:t>26</a:t>
            </a:fld>
            <a:endParaRPr lang="en-GB"/>
          </a:p>
        </p:txBody>
      </p:sp>
    </p:spTree>
    <p:extLst>
      <p:ext uri="{BB962C8B-B14F-4D97-AF65-F5344CB8AC3E}">
        <p14:creationId xmlns:p14="http://schemas.microsoft.com/office/powerpoint/2010/main" val="966037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4535EA-B718-450C-A9F8-2913357B820A}" type="slidenum">
              <a:rPr lang="en-GB" smtClean="0"/>
              <a:t>27</a:t>
            </a:fld>
            <a:endParaRPr lang="en-GB"/>
          </a:p>
        </p:txBody>
      </p:sp>
    </p:spTree>
    <p:extLst>
      <p:ext uri="{BB962C8B-B14F-4D97-AF65-F5344CB8AC3E}">
        <p14:creationId xmlns:p14="http://schemas.microsoft.com/office/powerpoint/2010/main" val="702639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4535EA-B718-450C-A9F8-2913357B820A}" type="slidenum">
              <a:rPr lang="en-GB" smtClean="0"/>
              <a:t>3</a:t>
            </a:fld>
            <a:endParaRPr lang="en-GB"/>
          </a:p>
        </p:txBody>
      </p:sp>
    </p:spTree>
    <p:extLst>
      <p:ext uri="{BB962C8B-B14F-4D97-AF65-F5344CB8AC3E}">
        <p14:creationId xmlns:p14="http://schemas.microsoft.com/office/powerpoint/2010/main" val="52079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Community Appointment Days grabbed the headlines in the Spring of 2023; Sussex community MSK took an idea that began as a few chairs and under the lead of Laura </a:t>
            </a:r>
            <a:r>
              <a:rPr lang="en-GB" dirty="0" err="1"/>
              <a:t>Finnucaine</a:t>
            </a:r>
            <a:r>
              <a:rPr lang="en-GB" dirty="0"/>
              <a:t> delivered the first Community Appointment Day.  It was the impact on the waiting list that grabbed the headlines but if you listen or read any of the literature / webinars from the team, it wasn’t a ‘wait list initiative’, although the effect on the wait list was a happy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pPr algn="l"/>
            <a:r>
              <a:rPr lang="en-GB" sz="1800" b="0" i="0" u="none" strike="noStrike" baseline="0" dirty="0">
                <a:latin typeface="FrutigerLTPro-Light"/>
              </a:rPr>
              <a:t>CADs involves inviting patients on the waiting list to a central location in the community, often a leisure centre for an opportunity to have conversations</a:t>
            </a:r>
          </a:p>
          <a:p>
            <a:pPr algn="l"/>
            <a:r>
              <a:rPr lang="en-GB" sz="1800" b="0" i="0" u="none" strike="noStrike" baseline="0" dirty="0">
                <a:latin typeface="FrutigerLTPro-Light"/>
              </a:rPr>
              <a:t>with a variety of clinical and community support services.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In fact, the primary goal of the CAD initiative is to deliver a different model of care which aims to support attendees in self-managing their conditions and identify necessary next steps for further treatment. </a:t>
            </a:r>
            <a:endParaRPr lang="en-GB" dirty="0"/>
          </a:p>
          <a:p>
            <a:endParaRPr lang="en-GB" dirty="0"/>
          </a:p>
        </p:txBody>
      </p:sp>
      <p:sp>
        <p:nvSpPr>
          <p:cNvPr id="4" name="Slide Number Placeholder 3"/>
          <p:cNvSpPr>
            <a:spLocks noGrp="1"/>
          </p:cNvSpPr>
          <p:nvPr>
            <p:ph type="sldNum" sz="quarter" idx="5"/>
          </p:nvPr>
        </p:nvSpPr>
        <p:spPr/>
        <p:txBody>
          <a:bodyPr/>
          <a:lstStyle/>
          <a:p>
            <a:fld id="{374535EA-B718-450C-A9F8-2913357B820A}" type="slidenum">
              <a:rPr lang="en-GB" smtClean="0"/>
              <a:t>4</a:t>
            </a:fld>
            <a:endParaRPr lang="en-GB"/>
          </a:p>
        </p:txBody>
      </p:sp>
    </p:spTree>
    <p:extLst>
      <p:ext uri="{BB962C8B-B14F-4D97-AF65-F5344CB8AC3E}">
        <p14:creationId xmlns:p14="http://schemas.microsoft.com/office/powerpoint/2010/main" val="8187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&amp; why does that matter?</a:t>
            </a:r>
          </a:p>
          <a:p>
            <a:endParaRPr lang="en-GB" dirty="0"/>
          </a:p>
          <a:p>
            <a:r>
              <a:rPr lang="en-GB" dirty="0"/>
              <a:t>I share with you here two quotes that really resonate with me from the Sussex CAD Webinar. </a:t>
            </a:r>
          </a:p>
          <a:p>
            <a:endParaRPr lang="en-GB" dirty="0"/>
          </a:p>
          <a:p>
            <a:r>
              <a:rPr lang="en-GB" dirty="0"/>
              <a:t>Because MSK wait times have not recovered to pre Covid levels and Covid ended, a while a go!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Patients come with greater layers of complexity, and what we mean is patients have multifaceted issues, and those issues can intersect and where longer waits exacerbate chronicity and complexity ………..and we know this is exacerbated in areas of Birmingham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Arial" panose="020B0604020202020204" pitchFamily="34" charset="0"/>
                <a:ea typeface="Times New Roman" panose="02020603050405020304" pitchFamily="18" charset="0"/>
              </a:rPr>
              <a:t>People are living longer with multiple health conditions. By 2035, it is projected that the number of individuals aged 65 and older with four or more chronic conditions will double, with roughly one-third of these individuals also suffering from mental health issues (Prevention is Better Than Cure, 2018). </a:t>
            </a:r>
            <a:endParaRPr lang="en-GB" sz="1800" i="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endParaRPr lang="en-GB" dirty="0"/>
          </a:p>
          <a:p>
            <a:r>
              <a:rPr lang="en-GB" dirty="0"/>
              <a:t>We won’t simply get out of this with greater efficiency.</a:t>
            </a:r>
          </a:p>
          <a:p>
            <a:endParaRPr lang="en-GB" dirty="0"/>
          </a:p>
          <a:p>
            <a:r>
              <a:rPr lang="en-GB" sz="1800" b="0" i="0" u="none" strike="noStrike" baseline="0" dirty="0">
                <a:solidFill>
                  <a:srgbClr val="000000"/>
                </a:solidFill>
                <a:latin typeface="Arial" panose="020B0604020202020204" pitchFamily="34" charset="0"/>
              </a:rPr>
              <a:t>The primary goal of the CAD initiative is to deliver a different model of care which aims to support attendees in self-managing their conditions and identify necessary next steps for further treatment. </a:t>
            </a:r>
          </a:p>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And what was found was = A much higher proportion of people who attended the CAD than usual care had the skills and confidence to take a PIFU from the event. Of course this has impact on service needs and hence the headlines. </a:t>
            </a:r>
          </a:p>
          <a:p>
            <a:endParaRPr lang="en-GB" dirty="0"/>
          </a:p>
          <a:p>
            <a:r>
              <a:rPr lang="en-GB" dirty="0"/>
              <a:t>I have a personal view on how this may impact teams wellbeing.  Do we consider the impact consciously or subconsciously of never feeling we can do enough, because the wait for care is so long – would we feel different if we could get a handle back on it? </a:t>
            </a:r>
          </a:p>
        </p:txBody>
      </p:sp>
      <p:sp>
        <p:nvSpPr>
          <p:cNvPr id="4" name="Slide Number Placeholder 3"/>
          <p:cNvSpPr>
            <a:spLocks noGrp="1"/>
          </p:cNvSpPr>
          <p:nvPr>
            <p:ph type="sldNum" sz="quarter" idx="5"/>
          </p:nvPr>
        </p:nvSpPr>
        <p:spPr/>
        <p:txBody>
          <a:bodyPr/>
          <a:lstStyle/>
          <a:p>
            <a:fld id="{694F5DA6-F811-45AB-B6C3-4A9DFE984CF9}" type="slidenum">
              <a:rPr lang="en-GB" smtClean="0"/>
              <a:t>5</a:t>
            </a:fld>
            <a:endParaRPr lang="en-GB"/>
          </a:p>
        </p:txBody>
      </p:sp>
    </p:spTree>
    <p:extLst>
      <p:ext uri="{BB962C8B-B14F-4D97-AF65-F5344CB8AC3E}">
        <p14:creationId xmlns:p14="http://schemas.microsoft.com/office/powerpoint/2010/main" val="211928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people beyond their MSK condition with a focus on health promotion &amp; access to local community services </a:t>
            </a:r>
          </a:p>
          <a:p>
            <a:r>
              <a:rPr lang="en-US" dirty="0"/>
              <a:t>Impact on reducing waiting lists </a:t>
            </a:r>
          </a:p>
          <a:p>
            <a:r>
              <a:rPr lang="en-US" dirty="0"/>
              <a:t>Opportunity to deliver a different model of care </a:t>
            </a:r>
          </a:p>
          <a:p>
            <a:endParaRPr lang="en-US" dirty="0"/>
          </a:p>
          <a:p>
            <a:r>
              <a:rPr lang="en-US" dirty="0"/>
              <a:t>Patients get bounced around the system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www.youtube.com/watch?v=424bk7nsewo</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Covid – AHPs transferability, flexibility, innovation </a:t>
            </a:r>
          </a:p>
          <a:p>
            <a:r>
              <a:rPr lang="en-GB" dirty="0"/>
              <a:t>Sussex went first – </a:t>
            </a:r>
            <a:r>
              <a:rPr lang="en-GB" dirty="0" err="1"/>
              <a:t>we.ve</a:t>
            </a:r>
            <a:r>
              <a:rPr lang="en-GB" dirty="0"/>
              <a:t> read up, tuned in to webinars by the group</a:t>
            </a:r>
          </a:p>
          <a:p>
            <a:r>
              <a:rPr lang="en-GB" dirty="0"/>
              <a:t>Involvement with Solihull – 1</a:t>
            </a:r>
            <a:r>
              <a:rPr lang="en-GB" baseline="30000" dirty="0"/>
              <a:t>st</a:t>
            </a:r>
            <a:r>
              <a:rPr lang="en-GB" dirty="0"/>
              <a:t> local CAD, </a:t>
            </a:r>
          </a:p>
          <a:p>
            <a:r>
              <a:rPr lang="en-GB" dirty="0"/>
              <a:t>Planned how we’d like to continue to work together </a:t>
            </a:r>
          </a:p>
          <a:p>
            <a:r>
              <a:rPr lang="en-GB" dirty="0" err="1"/>
              <a:t>We,e</a:t>
            </a:r>
            <a:r>
              <a:rPr lang="en-GB" dirty="0"/>
              <a:t> had funding advise from C Miller Director of AHPs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40690662-A8B1-A541-BBD9-D39B9B9B5930}" type="slidenum">
              <a:rPr lang="en-US" smtClean="0"/>
              <a:t>6</a:t>
            </a:fld>
            <a:endParaRPr lang="en-US"/>
          </a:p>
        </p:txBody>
      </p:sp>
    </p:spTree>
    <p:extLst>
      <p:ext uri="{BB962C8B-B14F-4D97-AF65-F5344CB8AC3E}">
        <p14:creationId xmlns:p14="http://schemas.microsoft.com/office/powerpoint/2010/main" val="235578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FrutigerLTPro-Light"/>
              </a:rPr>
              <a:t>The Community Appointment Day initiative aims to enhance patient care delivery in MSK services, utilising community resources while ensuring equitable and accessible healthcare in line with The AHP Strategy 2023, (NHS England 2023) and the Birmingham Solihull Strategy for Health and Care (NHS Birmingham and Solihull 2023).  WE will come back to this alignment. </a:t>
            </a:r>
          </a:p>
          <a:p>
            <a:pPr algn="l"/>
            <a:endParaRPr lang="en-GB" sz="1800" b="0" i="0" u="none" strike="noStrike" baseline="0" dirty="0">
              <a:latin typeface="FrutigerLTPro-Light"/>
            </a:endParaRPr>
          </a:p>
          <a:p>
            <a:pPr algn="l"/>
            <a:r>
              <a:rPr lang="en-GB" sz="1800" b="0" i="0" u="none" strike="noStrike" baseline="0" dirty="0">
                <a:latin typeface="FrutigerLTPro-Light"/>
              </a:rPr>
              <a:t>CAD’s fit the </a:t>
            </a:r>
            <a:r>
              <a:rPr lang="en-GB" sz="1800" b="0" i="0" u="none" strike="noStrike" baseline="0" dirty="0" err="1">
                <a:latin typeface="FrutigerLTPro-Light"/>
              </a:rPr>
              <a:t>the</a:t>
            </a:r>
            <a:r>
              <a:rPr lang="en-GB" sz="1800" b="0" i="0" u="none" strike="noStrike" baseline="0" dirty="0">
                <a:latin typeface="FrutigerLTPro-Light"/>
              </a:rPr>
              <a:t> NHS Long Term Plan system priorities which call for </a:t>
            </a:r>
            <a:r>
              <a:rPr lang="en-GB" sz="1800" b="0" i="0" u="none" strike="noStrike" baseline="0" dirty="0" err="1">
                <a:latin typeface="FrutigerLTPro-Light"/>
              </a:rPr>
              <a:t>personalisationa</a:t>
            </a:r>
            <a:r>
              <a:rPr lang="en-GB" sz="1800" b="0" i="0" u="none" strike="noStrike" baseline="0" dirty="0">
                <a:latin typeface="FrutigerLTPro-Light"/>
              </a:rPr>
              <a:t> </a:t>
            </a:r>
            <a:r>
              <a:rPr lang="en-GB" sz="1800" b="0" i="0" u="none" strike="noStrike" baseline="0" dirty="0" err="1">
                <a:latin typeface="FrutigerLTPro-Light"/>
              </a:rPr>
              <a:t>dn</a:t>
            </a:r>
            <a:r>
              <a:rPr lang="en-GB" sz="1800" b="0" i="0" u="none" strike="noStrike" baseline="0" dirty="0">
                <a:latin typeface="FrutigerLTPro-Light"/>
              </a:rPr>
              <a:t> a fundamental </a:t>
            </a:r>
            <a:r>
              <a:rPr lang="en-GB" sz="1800" b="0" i="0" u="none" strike="noStrike" baseline="0" dirty="0" err="1">
                <a:latin typeface="FrutigerLTPro-Light"/>
              </a:rPr>
              <a:t>shigt</a:t>
            </a:r>
            <a:r>
              <a:rPr lang="en-GB" sz="1800" b="0" i="0" u="none" strike="noStrike" baseline="0" dirty="0">
                <a:latin typeface="FrutigerLTPro-Light"/>
              </a:rPr>
              <a:t> in the way </a:t>
            </a:r>
            <a:r>
              <a:rPr lang="en-GB" sz="1800" b="0" i="0" u="none" strike="noStrike" baseline="0" dirty="0" err="1">
                <a:latin typeface="FrutigerLTPro-Light"/>
              </a:rPr>
              <a:t>tha</a:t>
            </a:r>
            <a:r>
              <a:rPr lang="en-GB" sz="1800" b="0" i="0" u="none" strike="noStrike" baseline="0" dirty="0">
                <a:latin typeface="FrutigerLTPro-Light"/>
              </a:rPr>
              <a:t> the NHS works alongside individuals moving towards a broader cultural change, ‘a shared responsibility for health’.  Moving from ‘one size fits all’, to tailored support. Seeing staff connect with communities for healthier choices. </a:t>
            </a:r>
          </a:p>
          <a:p>
            <a:pPr algn="l"/>
            <a:endParaRPr lang="en-GB" sz="1800" b="0" i="0" u="none" strike="noStrike" baseline="0" dirty="0">
              <a:latin typeface="FrutigerLTPro-Light"/>
            </a:endParaRPr>
          </a:p>
          <a:p>
            <a:r>
              <a:rPr lang="en-GB" sz="1800" b="0" i="0" u="none" strike="noStrike" baseline="0" dirty="0">
                <a:latin typeface="FrutigerLTPro-Light"/>
              </a:rPr>
              <a:t>What we would like to share with you next is some of our shared experiences of delivering </a:t>
            </a:r>
            <a:r>
              <a:rPr lang="en-GB" dirty="0"/>
              <a:t>2 CADs+ across the region</a:t>
            </a:r>
          </a:p>
          <a:p>
            <a:pPr marL="228600" indent="-228600">
              <a:buAutoNum type="arabicPeriod"/>
            </a:pPr>
            <a:r>
              <a:rPr lang="en-GB" dirty="0"/>
              <a:t>BSOL – service +</a:t>
            </a:r>
          </a:p>
          <a:p>
            <a:pPr marL="228600" indent="-228600">
              <a:buAutoNum type="arabicPeriod"/>
            </a:pPr>
            <a:r>
              <a:rPr lang="en-GB" dirty="0"/>
              <a:t>ROH Collab QE </a:t>
            </a:r>
          </a:p>
          <a:p>
            <a:pPr algn="l"/>
            <a:endParaRPr lang="en-GB" dirty="0"/>
          </a:p>
          <a:p>
            <a:pPr algn="l"/>
            <a:r>
              <a:rPr lang="en-GB" dirty="0"/>
              <a:t>And the beauty of this happening in our area is we have collaborated from the outset, what we may end up with is regional learning and that is really exciting! </a:t>
            </a:r>
          </a:p>
        </p:txBody>
      </p:sp>
      <p:sp>
        <p:nvSpPr>
          <p:cNvPr id="4" name="Slide Number Placeholder 3"/>
          <p:cNvSpPr>
            <a:spLocks noGrp="1"/>
          </p:cNvSpPr>
          <p:nvPr>
            <p:ph type="sldNum" sz="quarter" idx="5"/>
          </p:nvPr>
        </p:nvSpPr>
        <p:spPr/>
        <p:txBody>
          <a:bodyPr/>
          <a:lstStyle/>
          <a:p>
            <a:fld id="{374535EA-B718-450C-A9F8-2913357B820A}" type="slidenum">
              <a:rPr lang="en-GB" smtClean="0"/>
              <a:t>7</a:t>
            </a:fld>
            <a:endParaRPr lang="en-GB"/>
          </a:p>
        </p:txBody>
      </p:sp>
    </p:spTree>
    <p:extLst>
      <p:ext uri="{BB962C8B-B14F-4D97-AF65-F5344CB8AC3E}">
        <p14:creationId xmlns:p14="http://schemas.microsoft.com/office/powerpoint/2010/main" val="343413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how our planning was aligned to meet the key areas of focus outlined by the AHP Strategy: AHPs Deliver 2023</a:t>
            </a:r>
          </a:p>
        </p:txBody>
      </p:sp>
      <p:sp>
        <p:nvSpPr>
          <p:cNvPr id="4" name="Slide Number Placeholder 3"/>
          <p:cNvSpPr>
            <a:spLocks noGrp="1"/>
          </p:cNvSpPr>
          <p:nvPr>
            <p:ph type="sldNum" sz="quarter" idx="5"/>
          </p:nvPr>
        </p:nvSpPr>
        <p:spPr/>
        <p:txBody>
          <a:bodyPr/>
          <a:lstStyle/>
          <a:p>
            <a:fld id="{374535EA-B718-450C-A9F8-2913357B820A}" type="slidenum">
              <a:rPr lang="en-GB" smtClean="0"/>
              <a:t>8</a:t>
            </a:fld>
            <a:endParaRPr lang="en-GB"/>
          </a:p>
        </p:txBody>
      </p:sp>
    </p:spTree>
    <p:extLst>
      <p:ext uri="{BB962C8B-B14F-4D97-AF65-F5344CB8AC3E}">
        <p14:creationId xmlns:p14="http://schemas.microsoft.com/office/powerpoint/2010/main" val="254765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u="sng" dirty="0"/>
              <a:t>Remove hurdles to humanity: </a:t>
            </a:r>
            <a:r>
              <a:rPr lang="en-US" dirty="0" err="1"/>
              <a:t>Personalised</a:t>
            </a:r>
            <a:r>
              <a:rPr lang="en-US" dirty="0"/>
              <a:t> &amp; humanized, unhurried care…changing from conveyor belt care to humanized care (no time constraints). </a:t>
            </a:r>
          </a:p>
          <a:p>
            <a:pPr marL="228600" indent="-228600">
              <a:buAutoNum type="arabicParenR"/>
            </a:pPr>
            <a:r>
              <a:rPr lang="en-US" u="sng" dirty="0"/>
              <a:t>See the whole person: </a:t>
            </a:r>
            <a:r>
              <a:rPr lang="en-US" dirty="0"/>
              <a:t>Remove barriers such as computers/notes &amp; enable clinicians to see the whole person. </a:t>
            </a:r>
          </a:p>
          <a:p>
            <a:pPr marL="228600" indent="-228600">
              <a:buAutoNum type="arabicParenR"/>
            </a:pPr>
            <a:r>
              <a:rPr lang="en-US" b="0" u="sng" dirty="0"/>
              <a:t>Understand what really matters: </a:t>
            </a:r>
            <a:r>
              <a:rPr lang="en-US" dirty="0"/>
              <a:t>Understand what matters to you – what is going on for that individual in the wider context. This forms the front end of the conversation &amp; is the first real discussion to find out what an individual really needs. Based on strength-based conversation (health coaching, motivating, health </a:t>
            </a:r>
            <a:r>
              <a:rPr lang="en-US" dirty="0" err="1"/>
              <a:t>behaviour</a:t>
            </a:r>
            <a:r>
              <a:rPr lang="en-US" dirty="0"/>
              <a:t> change…which are all things we will work on throughout the day) </a:t>
            </a:r>
          </a:p>
          <a:p>
            <a:pPr marL="228600" indent="-228600">
              <a:buAutoNum type="arabicParenR"/>
            </a:pPr>
            <a:r>
              <a:rPr lang="en-US" u="sng" dirty="0"/>
              <a:t>Conversation not consultation: </a:t>
            </a:r>
            <a:r>
              <a:rPr lang="en-US" u="none" dirty="0"/>
              <a:t>really </a:t>
            </a:r>
            <a:r>
              <a:rPr lang="en-US" u="none" dirty="0" err="1"/>
              <a:t>demedicalise</a:t>
            </a:r>
            <a:r>
              <a:rPr lang="en-US" u="none" dirty="0"/>
              <a:t> the conversation, so not going in with tell me about your back pain much more focused on what’s going on for you, what have you tried?</a:t>
            </a:r>
          </a:p>
          <a:p>
            <a:pPr marL="228600" indent="-228600">
              <a:buAutoNum type="arabicParenR"/>
            </a:pPr>
            <a:r>
              <a:rPr lang="en-US" u="sng" dirty="0"/>
              <a:t>Explicitly community-powered </a:t>
            </a:r>
            <a:r>
              <a:rPr lang="en-US" u="none" dirty="0"/>
              <a:t>– thinking about community &amp; voluntary sector orgs who can support the event </a:t>
            </a:r>
            <a:endParaRPr lang="en-US" u="sng" dirty="0"/>
          </a:p>
          <a:p>
            <a:pPr marL="228600" indent="-228600">
              <a:buAutoNum type="arabicParenR"/>
            </a:pPr>
            <a:r>
              <a:rPr lang="en-US" u="sng" dirty="0"/>
              <a:t>Let go of ego </a:t>
            </a:r>
            <a:r>
              <a:rPr lang="en-US" u="none" dirty="0"/>
              <a:t>– recognize that the individual is an expert in what’s going on with them, build a therapeutic relationship </a:t>
            </a:r>
            <a:endParaRPr lang="en-US" u="sng" dirty="0"/>
          </a:p>
          <a:p>
            <a:pPr marL="228600" indent="-228600">
              <a:buAutoNum type="arabicParenR"/>
            </a:pPr>
            <a:r>
              <a:rPr lang="en-US" u="sng" dirty="0"/>
              <a:t>Data led </a:t>
            </a:r>
            <a:r>
              <a:rPr lang="en-US" u="none" dirty="0"/>
              <a:t>– need to be better at this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u="sng" dirty="0"/>
              <a:t>Local </a:t>
            </a:r>
            <a:r>
              <a:rPr lang="en-US" u="sng" dirty="0" err="1"/>
              <a:t>floavour</a:t>
            </a:r>
            <a:r>
              <a:rPr lang="en-US" u="sng" dirty="0"/>
              <a:t> </a:t>
            </a:r>
            <a:r>
              <a:rPr lang="en-US" u="none" dirty="0"/>
              <a:t>understanding the local picture. Nationally the data shows there are conditions that are clustered together, so often arthritis is clustered with obesity &amp; diabetes. So in future we need to look at what support services would be valuable to certain diseases/conditions</a:t>
            </a:r>
            <a:endParaRPr lang="en-US" u="sng" dirty="0"/>
          </a:p>
          <a:p>
            <a:pPr marL="228600" indent="-228600">
              <a:buAutoNum type="arabicParenR"/>
            </a:pPr>
            <a:r>
              <a:rPr lang="en-US" u="sng" dirty="0"/>
              <a:t>Everyone Culture</a:t>
            </a:r>
            <a:r>
              <a:rPr lang="en-US" u="none" dirty="0"/>
              <a:t> – staff feeling burnt out, long waiting times “how are we going to get these down”, feeling isolated in rooms/curtains…the CAD is a real opportunity to work together &amp; connect with other staff</a:t>
            </a:r>
          </a:p>
          <a:p>
            <a:pPr marL="0" indent="0">
              <a:buNone/>
            </a:pPr>
            <a:endParaRPr lang="en-US" u="none" dirty="0"/>
          </a:p>
          <a:p>
            <a:pPr marL="0" indent="0">
              <a:buNone/>
            </a:pPr>
            <a:r>
              <a:rPr lang="en-US" u="none" dirty="0"/>
              <a:t>Really trying to do something different – work in a different way. We’re not just lifting what we do in daily practice &amp; placing it in a </a:t>
            </a:r>
            <a:r>
              <a:rPr lang="en-US" u="none" dirty="0" err="1"/>
              <a:t>sportshall</a:t>
            </a:r>
            <a:r>
              <a:rPr lang="en-US" u="none" dirty="0"/>
              <a:t>.  </a:t>
            </a:r>
          </a:p>
        </p:txBody>
      </p:sp>
      <p:sp>
        <p:nvSpPr>
          <p:cNvPr id="4" name="Slide Number Placeholder 3"/>
          <p:cNvSpPr>
            <a:spLocks noGrp="1"/>
          </p:cNvSpPr>
          <p:nvPr>
            <p:ph type="sldNum" sz="quarter" idx="5"/>
          </p:nvPr>
        </p:nvSpPr>
        <p:spPr/>
        <p:txBody>
          <a:bodyPr/>
          <a:lstStyle/>
          <a:p>
            <a:fld id="{40690662-A8B1-A541-BBD9-D39B9B9B5930}" type="slidenum">
              <a:rPr lang="en-US" smtClean="0"/>
              <a:t>10</a:t>
            </a:fld>
            <a:endParaRPr lang="en-US"/>
          </a:p>
        </p:txBody>
      </p:sp>
    </p:spTree>
    <p:extLst>
      <p:ext uri="{BB962C8B-B14F-4D97-AF65-F5344CB8AC3E}">
        <p14:creationId xmlns:p14="http://schemas.microsoft.com/office/powerpoint/2010/main" val="83014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0A39B-D98B-B8FC-A0C0-7B2AEA4973F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247F9C5-EB01-5D1F-EA6D-FF0DCB1206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724F182-0B34-C49E-5C98-7413A44BB921}"/>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5" name="Footer Placeholder 4">
            <a:extLst>
              <a:ext uri="{FF2B5EF4-FFF2-40B4-BE49-F238E27FC236}">
                <a16:creationId xmlns:a16="http://schemas.microsoft.com/office/drawing/2014/main" id="{2B5080CC-1B91-0414-E150-1EC72B484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848CE-8AB2-C1DE-BC16-DA339C28C107}"/>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4090841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B5BF-7E87-6955-BEF2-11C27D92776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962353-7904-A599-48A3-B234D9C726A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B691AF-30EF-2170-392E-998EFEBD18E3}"/>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5" name="Footer Placeholder 4">
            <a:extLst>
              <a:ext uri="{FF2B5EF4-FFF2-40B4-BE49-F238E27FC236}">
                <a16:creationId xmlns:a16="http://schemas.microsoft.com/office/drawing/2014/main" id="{222275E9-A09D-AEB4-34A9-B7E3FF130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F4666-FB2E-05C6-7401-FCB6B29BE3F3}"/>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62078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59130D-31FA-31E6-356C-861F6EDDD73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C0B26C-3934-0E43-6D96-E54FFCF083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2FA934-C569-A8DB-A266-EA6878985672}"/>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5" name="Footer Placeholder 4">
            <a:extLst>
              <a:ext uri="{FF2B5EF4-FFF2-40B4-BE49-F238E27FC236}">
                <a16:creationId xmlns:a16="http://schemas.microsoft.com/office/drawing/2014/main" id="{65B5103B-B0CA-A87F-0C74-7FD9F3399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53020-59C6-6EC0-D79B-2B9B4D665BD2}"/>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2493089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8E209-E373-BDBE-B303-B4E5B6D6177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55049C-6C7F-48C5-7C26-FCE147E73B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AAE1C2-8BA1-B1F7-021F-FCF4BECF5EFC}"/>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5" name="Footer Placeholder 4">
            <a:extLst>
              <a:ext uri="{FF2B5EF4-FFF2-40B4-BE49-F238E27FC236}">
                <a16:creationId xmlns:a16="http://schemas.microsoft.com/office/drawing/2014/main" id="{DEEA6C34-2BAC-7C04-D837-8E5FD5BC9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73BAD-A5D9-854E-762B-7DB147624D84}"/>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372798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5ED3-FA95-45D1-CDEA-3F7407AC6BA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8EF95B3-4CA3-245A-43C1-A613775857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947EFF-33BA-8F71-CDAE-A460555D78F1}"/>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5" name="Footer Placeholder 4">
            <a:extLst>
              <a:ext uri="{FF2B5EF4-FFF2-40B4-BE49-F238E27FC236}">
                <a16:creationId xmlns:a16="http://schemas.microsoft.com/office/drawing/2014/main" id="{3DE109B9-C4D3-CB69-AD2D-8C6893C7F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B239F-A8F0-6A54-DC8D-982B2F664C08}"/>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173954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B16D-BFBE-A8EF-8700-2D2C78D3A09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CAAA540-97B9-87A0-3BE3-6E9AA47D9D4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0FAAE43-3AB6-5F0B-F41E-D69E0BB5B62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5761D54-B316-1EFA-5B2B-2C95738DFCD5}"/>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6" name="Footer Placeholder 5">
            <a:extLst>
              <a:ext uri="{FF2B5EF4-FFF2-40B4-BE49-F238E27FC236}">
                <a16:creationId xmlns:a16="http://schemas.microsoft.com/office/drawing/2014/main" id="{99669A1E-9B42-2023-ED55-6F2B0ACED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83374-7C6D-21DD-1333-741CDA09D23B}"/>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154977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657E-1115-44DC-C023-487588C44EE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F47160-BD88-E5EC-C243-3CB8E23FAC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BB4DD35-46C8-C983-971A-15583EA60ED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6F0995-B390-2356-E947-56CE9D626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0C26504-BA01-19D1-D278-2848C28DE56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E27144A-5680-E125-837C-7CE558300983}"/>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8" name="Footer Placeholder 7">
            <a:extLst>
              <a:ext uri="{FF2B5EF4-FFF2-40B4-BE49-F238E27FC236}">
                <a16:creationId xmlns:a16="http://schemas.microsoft.com/office/drawing/2014/main" id="{810EDCDA-BA76-D4E8-D232-FBBCE1969B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D63C7A-07AF-6508-7AA4-6B47D9372962}"/>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359067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F875-8E1B-C686-038C-1EB5B0F47F3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8AE7558-4FF6-935B-DAAA-570C276AC910}"/>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4" name="Footer Placeholder 3">
            <a:extLst>
              <a:ext uri="{FF2B5EF4-FFF2-40B4-BE49-F238E27FC236}">
                <a16:creationId xmlns:a16="http://schemas.microsoft.com/office/drawing/2014/main" id="{02E9B68B-D364-A24B-178D-34385574D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9478E1-25A0-CF91-3E05-A31DE082AF99}"/>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411510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DA68C-B522-A0AA-1311-531EDBB3BBCF}"/>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3" name="Footer Placeholder 2">
            <a:extLst>
              <a:ext uri="{FF2B5EF4-FFF2-40B4-BE49-F238E27FC236}">
                <a16:creationId xmlns:a16="http://schemas.microsoft.com/office/drawing/2014/main" id="{FC942ECA-7C40-E7B7-BC07-494C49D7F4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E0B0C5-0D51-F75C-520A-DD17BC280720}"/>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102749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28DF8-4FC7-4103-8BB7-6AD6EADFA0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B6E958D-4A48-1D0C-2034-97144A596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3C448B0-863A-1DED-D1FF-AFA9427F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3A9A3F-1864-571E-CF5D-10049CB1DFD0}"/>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6" name="Footer Placeholder 5">
            <a:extLst>
              <a:ext uri="{FF2B5EF4-FFF2-40B4-BE49-F238E27FC236}">
                <a16:creationId xmlns:a16="http://schemas.microsoft.com/office/drawing/2014/main" id="{8AF732B0-8FB9-B34E-5830-F2EAAFD57F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B86F5-7385-0FCA-F022-6D096D2D0893}"/>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446870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7D50-9F0C-953D-54D8-9DFEC3D6C2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723D06E-56A3-8A40-C30C-23C0BCDEF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CCE5D2-6F39-2784-B0BB-8601BCABE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E2FB31-A29F-0ACC-2EAA-EEBF47184307}"/>
              </a:ext>
            </a:extLst>
          </p:cNvPr>
          <p:cNvSpPr>
            <a:spLocks noGrp="1"/>
          </p:cNvSpPr>
          <p:nvPr>
            <p:ph type="dt" sz="half" idx="10"/>
          </p:nvPr>
        </p:nvSpPr>
        <p:spPr/>
        <p:txBody>
          <a:bodyPr/>
          <a:lstStyle/>
          <a:p>
            <a:fld id="{4D971247-5953-4942-BD1D-19069314C70B}" type="datetimeFigureOut">
              <a:rPr lang="en-US" smtClean="0"/>
              <a:t>12/23/2024</a:t>
            </a:fld>
            <a:endParaRPr lang="en-US"/>
          </a:p>
        </p:txBody>
      </p:sp>
      <p:sp>
        <p:nvSpPr>
          <p:cNvPr id="6" name="Footer Placeholder 5">
            <a:extLst>
              <a:ext uri="{FF2B5EF4-FFF2-40B4-BE49-F238E27FC236}">
                <a16:creationId xmlns:a16="http://schemas.microsoft.com/office/drawing/2014/main" id="{737EB04F-CDA6-226A-9340-82431D440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EF9F0-FD84-6EAF-ACCB-CF88B6424127}"/>
              </a:ext>
            </a:extLst>
          </p:cNvPr>
          <p:cNvSpPr>
            <a:spLocks noGrp="1"/>
          </p:cNvSpPr>
          <p:nvPr>
            <p:ph type="sldNum" sz="quarter" idx="12"/>
          </p:nvPr>
        </p:nvSpPr>
        <p:spPr/>
        <p:txBody>
          <a:bodyPr/>
          <a:lstStyle/>
          <a:p>
            <a:fld id="{08C7869F-CF2D-204D-B913-8869842EBDC6}" type="slidenum">
              <a:rPr lang="en-US" smtClean="0"/>
              <a:t>‹#›</a:t>
            </a:fld>
            <a:endParaRPr lang="en-US"/>
          </a:p>
        </p:txBody>
      </p:sp>
    </p:spTree>
    <p:extLst>
      <p:ext uri="{BB962C8B-B14F-4D97-AF65-F5344CB8AC3E}">
        <p14:creationId xmlns:p14="http://schemas.microsoft.com/office/powerpoint/2010/main" val="420414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B1C24-F310-720E-4BE0-E131F577C6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D9E21BE-CE05-CCB8-D4BA-A6FF7EF0E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B5F0EF-CDC3-7DC8-90F0-DC97416648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71247-5953-4942-BD1D-19069314C70B}" type="datetimeFigureOut">
              <a:rPr lang="en-US" smtClean="0"/>
              <a:t>12/23/2024</a:t>
            </a:fld>
            <a:endParaRPr lang="en-US"/>
          </a:p>
        </p:txBody>
      </p:sp>
      <p:sp>
        <p:nvSpPr>
          <p:cNvPr id="5" name="Footer Placeholder 4">
            <a:extLst>
              <a:ext uri="{FF2B5EF4-FFF2-40B4-BE49-F238E27FC236}">
                <a16:creationId xmlns:a16="http://schemas.microsoft.com/office/drawing/2014/main" id="{2788A017-0BA7-8297-6C3F-74599DF2C5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BC0C76-0255-2D9E-4AEE-D6400B3FAD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7869F-CF2D-204D-B913-8869842EBDC6}" type="slidenum">
              <a:rPr lang="en-US" smtClean="0"/>
              <a:t>‹#›</a:t>
            </a:fld>
            <a:endParaRPr lang="en-US"/>
          </a:p>
        </p:txBody>
      </p:sp>
    </p:spTree>
    <p:extLst>
      <p:ext uri="{BB962C8B-B14F-4D97-AF65-F5344CB8AC3E}">
        <p14:creationId xmlns:p14="http://schemas.microsoft.com/office/powerpoint/2010/main" val="3331262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10.xml"/><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ewlocal.org.uk/events/community-appointment-day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birminghamsolihullics.org.uk/about-us/our-integrated-care-partnership/our-integrated-care-strategy-2023-2033" TargetMode="External"/><Relationship Id="rId5" Type="http://schemas.openxmlformats.org/officeDocument/2006/relationships/hyperlink" Target="https://www.gov.uk/government/publications/prevention-is-better-than-cure-our-vision-to-help-you-live-well-for-longer" TargetMode="External"/><Relationship Id="rId4" Type="http://schemas.openxmlformats.org/officeDocument/2006/relationships/hyperlink" Target="https://www.longtermplan.nhs.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newlocal.org.uk/events/community-appointment-day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youtube.com/watch?v=424bk7nsew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5600-52CD-2F15-2EA3-BBD6616C0E8E}"/>
              </a:ext>
            </a:extLst>
          </p:cNvPr>
          <p:cNvSpPr>
            <a:spLocks noGrp="1"/>
          </p:cNvSpPr>
          <p:nvPr>
            <p:ph type="ctrTitle"/>
          </p:nvPr>
        </p:nvSpPr>
        <p:spPr/>
        <p:txBody>
          <a:bodyPr>
            <a:normAutofit fontScale="90000"/>
          </a:bodyPr>
          <a:lstStyle/>
          <a:p>
            <a:br>
              <a:rPr lang="en-GB" b="1" dirty="0">
                <a:latin typeface="Arial"/>
              </a:rPr>
            </a:br>
            <a:br>
              <a:rPr lang="en-GB" b="1" dirty="0">
                <a:latin typeface="Arial"/>
              </a:rPr>
            </a:br>
            <a:br>
              <a:rPr lang="en-GB" b="1" dirty="0">
                <a:latin typeface="Arial"/>
              </a:rPr>
            </a:br>
            <a:r>
              <a:rPr lang="en-GB" b="1" dirty="0">
                <a:solidFill>
                  <a:srgbClr val="0070C0"/>
                </a:solidFill>
                <a:latin typeface="Arial"/>
                <a:cs typeface="Arial"/>
              </a:rPr>
              <a:t>Community Appointment Days: An Innovative Way of Delivering MSK Healthcare </a:t>
            </a:r>
          </a:p>
        </p:txBody>
      </p:sp>
      <p:sp>
        <p:nvSpPr>
          <p:cNvPr id="3" name="Subtitle 2">
            <a:extLst>
              <a:ext uri="{FF2B5EF4-FFF2-40B4-BE49-F238E27FC236}">
                <a16:creationId xmlns:a16="http://schemas.microsoft.com/office/drawing/2014/main" id="{210E99D3-6E92-AAD5-FDBD-354493DC81BF}"/>
              </a:ext>
            </a:extLst>
          </p:cNvPr>
          <p:cNvSpPr>
            <a:spLocks noGrp="1"/>
          </p:cNvSpPr>
          <p:nvPr>
            <p:ph type="subTitle" idx="1"/>
          </p:nvPr>
        </p:nvSpPr>
        <p:spPr>
          <a:xfrm>
            <a:off x="1524000" y="3974571"/>
            <a:ext cx="9144000" cy="1655762"/>
          </a:xfrm>
        </p:spPr>
        <p:txBody>
          <a:bodyPr vert="horz" lIns="91440" tIns="45720" rIns="91440" bIns="45720" rtlCol="0" anchor="t">
            <a:normAutofit/>
          </a:bodyPr>
          <a:lstStyle/>
          <a:p>
            <a:r>
              <a:rPr lang="en-GB" i="1" dirty="0"/>
              <a:t>The Community Appointment Day Collaborative 2024</a:t>
            </a:r>
          </a:p>
          <a:p>
            <a:r>
              <a:rPr lang="en-GB" i="1" dirty="0"/>
              <a:t>Jennifer Atkinson, Hayley Jennings, Kirstie Smith </a:t>
            </a:r>
          </a:p>
        </p:txBody>
      </p:sp>
    </p:spTree>
    <p:extLst>
      <p:ext uri="{BB962C8B-B14F-4D97-AF65-F5344CB8AC3E}">
        <p14:creationId xmlns:p14="http://schemas.microsoft.com/office/powerpoint/2010/main" val="233609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5347C9-73E3-5F84-9E63-A936840695D4}"/>
              </a:ext>
            </a:extLst>
          </p:cNvPr>
          <p:cNvPicPr>
            <a:picLocks noGrp="1" noChangeAspect="1"/>
          </p:cNvPicPr>
          <p:nvPr>
            <p:ph idx="1"/>
          </p:nvPr>
        </p:nvPicPr>
        <p:blipFill>
          <a:blip r:embed="rId3"/>
          <a:stretch>
            <a:fillRect/>
          </a:stretch>
        </p:blipFill>
        <p:spPr>
          <a:xfrm>
            <a:off x="1403798" y="61585"/>
            <a:ext cx="9535772" cy="6738461"/>
          </a:xfrm>
        </p:spPr>
      </p:pic>
      <p:sp>
        <p:nvSpPr>
          <p:cNvPr id="12" name="Oval 11">
            <a:extLst>
              <a:ext uri="{FF2B5EF4-FFF2-40B4-BE49-F238E27FC236}">
                <a16:creationId xmlns:a16="http://schemas.microsoft.com/office/drawing/2014/main" id="{FE67ACFD-879E-AABF-F2E3-D86B6969C7BF}"/>
              </a:ext>
            </a:extLst>
          </p:cNvPr>
          <p:cNvSpPr/>
          <p:nvPr/>
        </p:nvSpPr>
        <p:spPr>
          <a:xfrm>
            <a:off x="1659465" y="2810933"/>
            <a:ext cx="2935111" cy="200942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024E37-20DE-82E3-9C0D-B5048ECE3428}"/>
              </a:ext>
            </a:extLst>
          </p:cNvPr>
          <p:cNvSpPr/>
          <p:nvPr/>
        </p:nvSpPr>
        <p:spPr>
          <a:xfrm>
            <a:off x="4701821" y="1055510"/>
            <a:ext cx="2935111" cy="200942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38528A-B20C-5628-427E-B5BE4938C1F5}"/>
              </a:ext>
            </a:extLst>
          </p:cNvPr>
          <p:cNvSpPr/>
          <p:nvPr/>
        </p:nvSpPr>
        <p:spPr>
          <a:xfrm>
            <a:off x="7879643" y="2810932"/>
            <a:ext cx="2935111" cy="200942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17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Multi-disciplinary teams">
            <a:extLst>
              <a:ext uri="{FF2B5EF4-FFF2-40B4-BE49-F238E27FC236}">
                <a16:creationId xmlns:a16="http://schemas.microsoft.com/office/drawing/2014/main" id="{80AFD457-F2D5-0110-B7A0-A2E49B1E8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419600"/>
            <a:ext cx="3175000" cy="2438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D15F44AC-897E-407C-B16C-B3796F36A9B9}"/>
              </a:ext>
            </a:extLst>
          </p:cNvPr>
          <p:cNvGraphicFramePr/>
          <p:nvPr/>
        </p:nvGraphicFramePr>
        <p:xfrm>
          <a:off x="-8034529" y="561849"/>
          <a:ext cx="7721601"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4">
            <a:extLst>
              <a:ext uri="{FF2B5EF4-FFF2-40B4-BE49-F238E27FC236}">
                <a16:creationId xmlns:a16="http://schemas.microsoft.com/office/drawing/2014/main" id="{CF85D4D8-1207-F8C4-309B-5A7EE882B53B}"/>
              </a:ext>
            </a:extLst>
          </p:cNvPr>
          <p:cNvPicPr>
            <a:picLocks noGrp="1" noChangeAspect="1"/>
          </p:cNvPicPr>
          <p:nvPr>
            <p:ph idx="1"/>
          </p:nvPr>
        </p:nvPicPr>
        <p:blipFill rotWithShape="1">
          <a:blip r:embed="rId8"/>
          <a:srcRect l="19592" t="20747" r="21809" b="439"/>
          <a:stretch/>
        </p:blipFill>
        <p:spPr>
          <a:xfrm>
            <a:off x="163288" y="155594"/>
            <a:ext cx="4940298" cy="4134757"/>
          </a:xfrm>
        </p:spPr>
      </p:pic>
      <p:pic>
        <p:nvPicPr>
          <p:cNvPr id="11" name="Picture 10">
            <a:extLst>
              <a:ext uri="{FF2B5EF4-FFF2-40B4-BE49-F238E27FC236}">
                <a16:creationId xmlns:a16="http://schemas.microsoft.com/office/drawing/2014/main" id="{8A09E3EE-0C42-C97C-BD92-B8707B1F4244}"/>
              </a:ext>
            </a:extLst>
          </p:cNvPr>
          <p:cNvPicPr>
            <a:picLocks noChangeAspect="1"/>
          </p:cNvPicPr>
          <p:nvPr/>
        </p:nvPicPr>
        <p:blipFill rotWithShape="1">
          <a:blip r:embed="rId9"/>
          <a:srcRect l="19350" t="24247" r="20377" b="18493"/>
          <a:stretch/>
        </p:blipFill>
        <p:spPr>
          <a:xfrm>
            <a:off x="3568702" y="4081843"/>
            <a:ext cx="4796972" cy="2877457"/>
          </a:xfrm>
          <a:prstGeom prst="rect">
            <a:avLst/>
          </a:prstGeom>
        </p:spPr>
      </p:pic>
      <p:pic>
        <p:nvPicPr>
          <p:cNvPr id="12" name="Picture 11">
            <a:extLst>
              <a:ext uri="{FF2B5EF4-FFF2-40B4-BE49-F238E27FC236}">
                <a16:creationId xmlns:a16="http://schemas.microsoft.com/office/drawing/2014/main" id="{6C9B53E8-A552-2C11-27AD-6364538111AF}"/>
              </a:ext>
            </a:extLst>
          </p:cNvPr>
          <p:cNvPicPr>
            <a:picLocks noChangeAspect="1"/>
          </p:cNvPicPr>
          <p:nvPr/>
        </p:nvPicPr>
        <p:blipFill rotWithShape="1">
          <a:blip r:embed="rId10"/>
          <a:srcRect l="19608" t="19869" r="22876"/>
          <a:stretch/>
        </p:blipFill>
        <p:spPr>
          <a:xfrm>
            <a:off x="7076660" y="133727"/>
            <a:ext cx="4911271" cy="4276149"/>
          </a:xfrm>
          <a:prstGeom prst="rect">
            <a:avLst/>
          </a:prstGeom>
        </p:spPr>
      </p:pic>
    </p:spTree>
    <p:extLst>
      <p:ext uri="{BB962C8B-B14F-4D97-AF65-F5344CB8AC3E}">
        <p14:creationId xmlns:p14="http://schemas.microsoft.com/office/powerpoint/2010/main" val="253941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ulti-disciplinary teams">
            <a:extLst>
              <a:ext uri="{FF2B5EF4-FFF2-40B4-BE49-F238E27FC236}">
                <a16:creationId xmlns:a16="http://schemas.microsoft.com/office/drawing/2014/main" id="{AEE71A64-F150-B587-1AC8-3AC08A630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419600"/>
            <a:ext cx="3175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6F84732D-B5A0-46F0-6A77-888A3DA518ED}"/>
              </a:ext>
            </a:extLst>
          </p:cNvPr>
          <p:cNvPicPr>
            <a:picLocks noGrp="1" noChangeAspect="1"/>
          </p:cNvPicPr>
          <p:nvPr>
            <p:ph idx="1"/>
          </p:nvPr>
        </p:nvPicPr>
        <p:blipFill rotWithShape="1">
          <a:blip r:embed="rId3"/>
          <a:srcRect l="19592" t="20747" r="21809" b="439"/>
          <a:stretch/>
        </p:blipFill>
        <p:spPr>
          <a:xfrm>
            <a:off x="163288" y="155594"/>
            <a:ext cx="4940298" cy="4134757"/>
          </a:xfrm>
        </p:spPr>
      </p:pic>
      <p:pic>
        <p:nvPicPr>
          <p:cNvPr id="9" name="Picture 8">
            <a:extLst>
              <a:ext uri="{FF2B5EF4-FFF2-40B4-BE49-F238E27FC236}">
                <a16:creationId xmlns:a16="http://schemas.microsoft.com/office/drawing/2014/main" id="{8A11C693-66ED-4C4D-C26A-1421DC7D5AAC}"/>
              </a:ext>
            </a:extLst>
          </p:cNvPr>
          <p:cNvPicPr>
            <a:picLocks noChangeAspect="1"/>
          </p:cNvPicPr>
          <p:nvPr/>
        </p:nvPicPr>
        <p:blipFill rotWithShape="1">
          <a:blip r:embed="rId4"/>
          <a:srcRect l="19350" t="24247" r="20377" b="18493"/>
          <a:stretch/>
        </p:blipFill>
        <p:spPr>
          <a:xfrm>
            <a:off x="3568702" y="4081843"/>
            <a:ext cx="4796972" cy="2877457"/>
          </a:xfrm>
          <a:prstGeom prst="rect">
            <a:avLst/>
          </a:prstGeom>
        </p:spPr>
      </p:pic>
      <p:pic>
        <p:nvPicPr>
          <p:cNvPr id="11" name="Picture 10">
            <a:extLst>
              <a:ext uri="{FF2B5EF4-FFF2-40B4-BE49-F238E27FC236}">
                <a16:creationId xmlns:a16="http://schemas.microsoft.com/office/drawing/2014/main" id="{40347090-EB7E-0A24-7D15-D34FF762CB4E}"/>
              </a:ext>
            </a:extLst>
          </p:cNvPr>
          <p:cNvPicPr>
            <a:picLocks noChangeAspect="1"/>
          </p:cNvPicPr>
          <p:nvPr/>
        </p:nvPicPr>
        <p:blipFill rotWithShape="1">
          <a:blip r:embed="rId5"/>
          <a:srcRect l="19608" t="19869" r="22876"/>
          <a:stretch/>
        </p:blipFill>
        <p:spPr>
          <a:xfrm>
            <a:off x="7076660" y="133727"/>
            <a:ext cx="4911271" cy="4276149"/>
          </a:xfrm>
          <a:prstGeom prst="rect">
            <a:avLst/>
          </a:prstGeom>
        </p:spPr>
      </p:pic>
    </p:spTree>
    <p:extLst>
      <p:ext uri="{BB962C8B-B14F-4D97-AF65-F5344CB8AC3E}">
        <p14:creationId xmlns:p14="http://schemas.microsoft.com/office/powerpoint/2010/main" val="27078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F4E27-DEF5-05F1-A24A-1AF748EEFABE}"/>
              </a:ext>
            </a:extLst>
          </p:cNvPr>
          <p:cNvPicPr>
            <a:picLocks noChangeAspect="1"/>
          </p:cNvPicPr>
          <p:nvPr/>
        </p:nvPicPr>
        <p:blipFill rotWithShape="1">
          <a:blip r:embed="rId2"/>
          <a:srcRect l="1933" t="23104" r="1960" b="25850"/>
          <a:stretch/>
        </p:blipFill>
        <p:spPr>
          <a:xfrm>
            <a:off x="738383" y="3271234"/>
            <a:ext cx="10921119" cy="3625403"/>
          </a:xfrm>
          <a:prstGeom prst="rect">
            <a:avLst/>
          </a:prstGeom>
        </p:spPr>
      </p:pic>
      <p:sp>
        <p:nvSpPr>
          <p:cNvPr id="2" name="Title 1">
            <a:extLst>
              <a:ext uri="{FF2B5EF4-FFF2-40B4-BE49-F238E27FC236}">
                <a16:creationId xmlns:a16="http://schemas.microsoft.com/office/drawing/2014/main" id="{EFAEDF19-7561-0071-8451-9CA5F76D04F4}"/>
              </a:ext>
            </a:extLst>
          </p:cNvPr>
          <p:cNvSpPr>
            <a:spLocks noGrp="1"/>
          </p:cNvSpPr>
          <p:nvPr>
            <p:ph type="ctrTitle"/>
          </p:nvPr>
        </p:nvSpPr>
        <p:spPr/>
        <p:txBody>
          <a:bodyPr/>
          <a:lstStyle/>
          <a:p>
            <a:r>
              <a:rPr lang="en-US" b="1">
                <a:solidFill>
                  <a:srgbClr val="0070C0"/>
                </a:solidFill>
                <a:latin typeface="Arial"/>
                <a:cs typeface="Arial"/>
              </a:rPr>
              <a:t>Community Hub </a:t>
            </a:r>
          </a:p>
        </p:txBody>
      </p:sp>
      <p:sp>
        <p:nvSpPr>
          <p:cNvPr id="3" name="Subtitle 2">
            <a:extLst>
              <a:ext uri="{FF2B5EF4-FFF2-40B4-BE49-F238E27FC236}">
                <a16:creationId xmlns:a16="http://schemas.microsoft.com/office/drawing/2014/main" id="{A3C029C7-E94E-0E3E-8F15-58C9AA0343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90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ast Renfrewshire Citizens Advice ...">
            <a:extLst>
              <a:ext uri="{FF2B5EF4-FFF2-40B4-BE49-F238E27FC236}">
                <a16:creationId xmlns:a16="http://schemas.microsoft.com/office/drawing/2014/main" id="{276D8030-B0CB-2747-7E23-9B1D40A25932}"/>
              </a:ext>
            </a:extLst>
          </p:cNvPr>
          <p:cNvPicPr>
            <a:picLocks noGrp="1" noChangeAspect="1"/>
          </p:cNvPicPr>
          <p:nvPr>
            <p:ph idx="1"/>
          </p:nvPr>
        </p:nvPicPr>
        <p:blipFill>
          <a:blip r:embed="rId3"/>
          <a:stretch>
            <a:fillRect/>
          </a:stretch>
        </p:blipFill>
        <p:spPr>
          <a:xfrm>
            <a:off x="9885186" y="4645642"/>
            <a:ext cx="2152650" cy="2143125"/>
          </a:xfrm>
        </p:spPr>
      </p:pic>
      <p:pic>
        <p:nvPicPr>
          <p:cNvPr id="5" name="Picture 4" descr="Össur">
            <a:extLst>
              <a:ext uri="{FF2B5EF4-FFF2-40B4-BE49-F238E27FC236}">
                <a16:creationId xmlns:a16="http://schemas.microsoft.com/office/drawing/2014/main" id="{2ED8624B-9F4C-A9E3-E0CD-27B004D876C6}"/>
              </a:ext>
            </a:extLst>
          </p:cNvPr>
          <p:cNvPicPr>
            <a:picLocks noChangeAspect="1"/>
          </p:cNvPicPr>
          <p:nvPr/>
        </p:nvPicPr>
        <p:blipFill>
          <a:blip r:embed="rId4"/>
          <a:srcRect l="-663" t="24611" r="262" b="28158"/>
          <a:stretch/>
        </p:blipFill>
        <p:spPr>
          <a:xfrm>
            <a:off x="2337329" y="4443015"/>
            <a:ext cx="2161282" cy="1012215"/>
          </a:xfrm>
          <a:prstGeom prst="rect">
            <a:avLst/>
          </a:prstGeom>
        </p:spPr>
      </p:pic>
      <p:pic>
        <p:nvPicPr>
          <p:cNvPr id="6" name="Picture 5" descr="A blue square with white text&#10;&#10;Description automatically generated">
            <a:extLst>
              <a:ext uri="{FF2B5EF4-FFF2-40B4-BE49-F238E27FC236}">
                <a16:creationId xmlns:a16="http://schemas.microsoft.com/office/drawing/2014/main" id="{DD16E7DC-4AA9-1DFF-B6E6-EEA8FF4E9222}"/>
              </a:ext>
            </a:extLst>
          </p:cNvPr>
          <p:cNvPicPr>
            <a:picLocks noChangeAspect="1"/>
          </p:cNvPicPr>
          <p:nvPr/>
        </p:nvPicPr>
        <p:blipFill>
          <a:blip r:embed="rId5"/>
          <a:stretch>
            <a:fillRect/>
          </a:stretch>
        </p:blipFill>
        <p:spPr>
          <a:xfrm>
            <a:off x="208491" y="2635602"/>
            <a:ext cx="1819629" cy="1797050"/>
          </a:xfrm>
          <a:prstGeom prst="rect">
            <a:avLst/>
          </a:prstGeom>
        </p:spPr>
      </p:pic>
      <p:pic>
        <p:nvPicPr>
          <p:cNvPr id="7" name="Picture 6" descr="A blue and white logo&#10;&#10;Description automatically generated">
            <a:extLst>
              <a:ext uri="{FF2B5EF4-FFF2-40B4-BE49-F238E27FC236}">
                <a16:creationId xmlns:a16="http://schemas.microsoft.com/office/drawing/2014/main" id="{3A7854FC-A8FC-2CBA-5FCC-15DC583D0F89}"/>
              </a:ext>
            </a:extLst>
          </p:cNvPr>
          <p:cNvPicPr>
            <a:picLocks noChangeAspect="1"/>
          </p:cNvPicPr>
          <p:nvPr/>
        </p:nvPicPr>
        <p:blipFill>
          <a:blip r:embed="rId6"/>
          <a:stretch>
            <a:fillRect/>
          </a:stretch>
        </p:blipFill>
        <p:spPr>
          <a:xfrm>
            <a:off x="187677" y="4539544"/>
            <a:ext cx="2143125" cy="2143125"/>
          </a:xfrm>
          <a:prstGeom prst="rect">
            <a:avLst/>
          </a:prstGeom>
        </p:spPr>
      </p:pic>
      <p:pic>
        <p:nvPicPr>
          <p:cNvPr id="8" name="Picture 7" descr="A blue circle with white letter u in it&#10;&#10;Description automatically generated">
            <a:extLst>
              <a:ext uri="{FF2B5EF4-FFF2-40B4-BE49-F238E27FC236}">
                <a16:creationId xmlns:a16="http://schemas.microsoft.com/office/drawing/2014/main" id="{5C812E0B-3628-10B2-EA5B-23D586CCF482}"/>
              </a:ext>
            </a:extLst>
          </p:cNvPr>
          <p:cNvPicPr>
            <a:picLocks noChangeAspect="1"/>
          </p:cNvPicPr>
          <p:nvPr/>
        </p:nvPicPr>
        <p:blipFill>
          <a:blip r:embed="rId7"/>
          <a:stretch>
            <a:fillRect/>
          </a:stretch>
        </p:blipFill>
        <p:spPr>
          <a:xfrm>
            <a:off x="3519664" y="5286374"/>
            <a:ext cx="3609975" cy="1266825"/>
          </a:xfrm>
          <a:prstGeom prst="rect">
            <a:avLst/>
          </a:prstGeom>
        </p:spPr>
      </p:pic>
      <p:pic>
        <p:nvPicPr>
          <p:cNvPr id="9" name="Picture 8" descr="A close-up of a logo&#10;&#10;Description automatically generated">
            <a:extLst>
              <a:ext uri="{FF2B5EF4-FFF2-40B4-BE49-F238E27FC236}">
                <a16:creationId xmlns:a16="http://schemas.microsoft.com/office/drawing/2014/main" id="{BEFB1D43-5574-E821-19E7-25177C4EF202}"/>
              </a:ext>
            </a:extLst>
          </p:cNvPr>
          <p:cNvPicPr>
            <a:picLocks noChangeAspect="1"/>
          </p:cNvPicPr>
          <p:nvPr/>
        </p:nvPicPr>
        <p:blipFill>
          <a:blip r:embed="rId8"/>
          <a:stretch>
            <a:fillRect/>
          </a:stretch>
        </p:blipFill>
        <p:spPr>
          <a:xfrm>
            <a:off x="8268406" y="3120672"/>
            <a:ext cx="3228975" cy="1419225"/>
          </a:xfrm>
          <a:prstGeom prst="rect">
            <a:avLst/>
          </a:prstGeom>
        </p:spPr>
      </p:pic>
      <p:pic>
        <p:nvPicPr>
          <p:cNvPr id="10" name="Picture 9" descr="Versus Arthritis (@VersusArthritis) / X">
            <a:extLst>
              <a:ext uri="{FF2B5EF4-FFF2-40B4-BE49-F238E27FC236}">
                <a16:creationId xmlns:a16="http://schemas.microsoft.com/office/drawing/2014/main" id="{93F55C95-5148-CF56-6BB4-1D0CCEA5BEA4}"/>
              </a:ext>
            </a:extLst>
          </p:cNvPr>
          <p:cNvPicPr>
            <a:picLocks noChangeAspect="1"/>
          </p:cNvPicPr>
          <p:nvPr/>
        </p:nvPicPr>
        <p:blipFill>
          <a:blip r:embed="rId9"/>
          <a:stretch>
            <a:fillRect/>
          </a:stretch>
        </p:blipFill>
        <p:spPr>
          <a:xfrm>
            <a:off x="7502525" y="4646436"/>
            <a:ext cx="2152650" cy="2152650"/>
          </a:xfrm>
          <a:prstGeom prst="rect">
            <a:avLst/>
          </a:prstGeom>
        </p:spPr>
      </p:pic>
      <p:pic>
        <p:nvPicPr>
          <p:cNvPr id="11" name="Picture 10" descr="Selly Oak NNS - Birmingham Community ...">
            <a:extLst>
              <a:ext uri="{FF2B5EF4-FFF2-40B4-BE49-F238E27FC236}">
                <a16:creationId xmlns:a16="http://schemas.microsoft.com/office/drawing/2014/main" id="{98A603A0-6534-1463-1558-4F714755C188}"/>
              </a:ext>
            </a:extLst>
          </p:cNvPr>
          <p:cNvPicPr>
            <a:picLocks noChangeAspect="1"/>
          </p:cNvPicPr>
          <p:nvPr/>
        </p:nvPicPr>
        <p:blipFill>
          <a:blip r:embed="rId10"/>
          <a:stretch>
            <a:fillRect/>
          </a:stretch>
        </p:blipFill>
        <p:spPr>
          <a:xfrm>
            <a:off x="5414786" y="267053"/>
            <a:ext cx="2238375" cy="1247775"/>
          </a:xfrm>
          <a:prstGeom prst="rect">
            <a:avLst/>
          </a:prstGeom>
        </p:spPr>
      </p:pic>
      <p:pic>
        <p:nvPicPr>
          <p:cNvPr id="12" name="Picture 11" descr="Healthwatch England">
            <a:extLst>
              <a:ext uri="{FF2B5EF4-FFF2-40B4-BE49-F238E27FC236}">
                <a16:creationId xmlns:a16="http://schemas.microsoft.com/office/drawing/2014/main" id="{7D61C022-3C85-BF37-C97B-8BF403CCA456}"/>
              </a:ext>
            </a:extLst>
          </p:cNvPr>
          <p:cNvPicPr>
            <a:picLocks noChangeAspect="1"/>
          </p:cNvPicPr>
          <p:nvPr/>
        </p:nvPicPr>
        <p:blipFill>
          <a:blip r:embed="rId11"/>
          <a:srcRect l="425" t="34100" b="30308"/>
          <a:stretch/>
        </p:blipFill>
        <p:spPr>
          <a:xfrm>
            <a:off x="2329921" y="409223"/>
            <a:ext cx="2850970" cy="753738"/>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470A9EAB-8B21-CBD1-7B96-9BAC11FB354F}"/>
              </a:ext>
            </a:extLst>
          </p:cNvPr>
          <p:cNvPicPr>
            <a:picLocks noChangeAspect="1"/>
          </p:cNvPicPr>
          <p:nvPr/>
        </p:nvPicPr>
        <p:blipFill>
          <a:blip r:embed="rId12"/>
          <a:srcRect l="6438" t="12527" r="5365" b="8714"/>
          <a:stretch/>
        </p:blipFill>
        <p:spPr>
          <a:xfrm>
            <a:off x="5074003" y="1995305"/>
            <a:ext cx="2318627" cy="1072759"/>
          </a:xfrm>
          <a:prstGeom prst="rect">
            <a:avLst/>
          </a:prstGeom>
        </p:spPr>
      </p:pic>
      <p:pic>
        <p:nvPicPr>
          <p:cNvPr id="14" name="Picture 13" descr="Quit with Bella – Apps on Google Play">
            <a:extLst>
              <a:ext uri="{FF2B5EF4-FFF2-40B4-BE49-F238E27FC236}">
                <a16:creationId xmlns:a16="http://schemas.microsoft.com/office/drawing/2014/main" id="{A5E50589-1981-04F5-C3C8-772342DC2977}"/>
              </a:ext>
            </a:extLst>
          </p:cNvPr>
          <p:cNvPicPr>
            <a:picLocks noChangeAspect="1"/>
          </p:cNvPicPr>
          <p:nvPr/>
        </p:nvPicPr>
        <p:blipFill>
          <a:blip r:embed="rId13"/>
          <a:stretch>
            <a:fillRect/>
          </a:stretch>
        </p:blipFill>
        <p:spPr>
          <a:xfrm>
            <a:off x="7779456" y="1649590"/>
            <a:ext cx="1333500" cy="1333500"/>
          </a:xfrm>
          <a:prstGeom prst="rect">
            <a:avLst/>
          </a:prstGeom>
        </p:spPr>
      </p:pic>
      <p:pic>
        <p:nvPicPr>
          <p:cNvPr id="15" name="Picture 14" descr="Our Solutions - Healum">
            <a:extLst>
              <a:ext uri="{FF2B5EF4-FFF2-40B4-BE49-F238E27FC236}">
                <a16:creationId xmlns:a16="http://schemas.microsoft.com/office/drawing/2014/main" id="{BE898CCC-A03B-CA30-465B-DF7ED27B7D5E}"/>
              </a:ext>
            </a:extLst>
          </p:cNvPr>
          <p:cNvPicPr>
            <a:picLocks noChangeAspect="1"/>
          </p:cNvPicPr>
          <p:nvPr/>
        </p:nvPicPr>
        <p:blipFill>
          <a:blip r:embed="rId14"/>
          <a:stretch>
            <a:fillRect/>
          </a:stretch>
        </p:blipFill>
        <p:spPr>
          <a:xfrm>
            <a:off x="2695576" y="1493308"/>
            <a:ext cx="1687337" cy="884062"/>
          </a:xfrm>
          <a:prstGeom prst="rect">
            <a:avLst/>
          </a:prstGeom>
        </p:spPr>
      </p:pic>
      <p:pic>
        <p:nvPicPr>
          <p:cNvPr id="16" name="Picture 15" descr="BVSC (Birmingham Voluntary Service ...">
            <a:extLst>
              <a:ext uri="{FF2B5EF4-FFF2-40B4-BE49-F238E27FC236}">
                <a16:creationId xmlns:a16="http://schemas.microsoft.com/office/drawing/2014/main" id="{01660364-F676-4B48-52AD-1302044749DE}"/>
              </a:ext>
            </a:extLst>
          </p:cNvPr>
          <p:cNvPicPr>
            <a:picLocks noChangeAspect="1"/>
          </p:cNvPicPr>
          <p:nvPr/>
        </p:nvPicPr>
        <p:blipFill>
          <a:blip r:embed="rId15"/>
          <a:stretch>
            <a:fillRect/>
          </a:stretch>
        </p:blipFill>
        <p:spPr>
          <a:xfrm>
            <a:off x="8725606" y="106539"/>
            <a:ext cx="3352800" cy="1057275"/>
          </a:xfrm>
          <a:prstGeom prst="rect">
            <a:avLst/>
          </a:prstGeom>
        </p:spPr>
      </p:pic>
      <p:pic>
        <p:nvPicPr>
          <p:cNvPr id="17" name="Picture 16" descr="England Archives - Arthritis Action">
            <a:extLst>
              <a:ext uri="{FF2B5EF4-FFF2-40B4-BE49-F238E27FC236}">
                <a16:creationId xmlns:a16="http://schemas.microsoft.com/office/drawing/2014/main" id="{0610FC69-D7BC-8837-721F-DEF3168FCC73}"/>
              </a:ext>
            </a:extLst>
          </p:cNvPr>
          <p:cNvPicPr>
            <a:picLocks noChangeAspect="1"/>
          </p:cNvPicPr>
          <p:nvPr/>
        </p:nvPicPr>
        <p:blipFill>
          <a:blip r:embed="rId16"/>
          <a:stretch>
            <a:fillRect/>
          </a:stretch>
        </p:blipFill>
        <p:spPr>
          <a:xfrm>
            <a:off x="9404703" y="1446036"/>
            <a:ext cx="2552700" cy="1190625"/>
          </a:xfrm>
          <a:prstGeom prst="rect">
            <a:avLst/>
          </a:prstGeom>
        </p:spPr>
      </p:pic>
      <p:pic>
        <p:nvPicPr>
          <p:cNvPr id="18" name="Picture 17" descr="The Active Wellbeing Society: Food ...">
            <a:extLst>
              <a:ext uri="{FF2B5EF4-FFF2-40B4-BE49-F238E27FC236}">
                <a16:creationId xmlns:a16="http://schemas.microsoft.com/office/drawing/2014/main" id="{91EEA5B5-2DEC-1305-FE18-646767A2D32A}"/>
              </a:ext>
            </a:extLst>
          </p:cNvPr>
          <p:cNvPicPr>
            <a:picLocks noChangeAspect="1"/>
          </p:cNvPicPr>
          <p:nvPr/>
        </p:nvPicPr>
        <p:blipFill>
          <a:blip r:embed="rId17"/>
          <a:stretch>
            <a:fillRect/>
          </a:stretch>
        </p:blipFill>
        <p:spPr>
          <a:xfrm>
            <a:off x="4687712" y="3530600"/>
            <a:ext cx="3095625" cy="1276350"/>
          </a:xfrm>
          <a:prstGeom prst="rect">
            <a:avLst/>
          </a:prstGeom>
        </p:spPr>
      </p:pic>
      <p:pic>
        <p:nvPicPr>
          <p:cNvPr id="19" name="Picture 18" descr="Birmingham Mind">
            <a:extLst>
              <a:ext uri="{FF2B5EF4-FFF2-40B4-BE49-F238E27FC236}">
                <a16:creationId xmlns:a16="http://schemas.microsoft.com/office/drawing/2014/main" id="{3F34E64C-47C8-1966-16E8-1FCDC8B7E639}"/>
              </a:ext>
            </a:extLst>
          </p:cNvPr>
          <p:cNvPicPr>
            <a:picLocks noChangeAspect="1"/>
          </p:cNvPicPr>
          <p:nvPr/>
        </p:nvPicPr>
        <p:blipFill>
          <a:blip r:embed="rId18"/>
          <a:stretch>
            <a:fillRect/>
          </a:stretch>
        </p:blipFill>
        <p:spPr>
          <a:xfrm>
            <a:off x="2330098" y="2533297"/>
            <a:ext cx="1976967" cy="1530703"/>
          </a:xfrm>
          <a:prstGeom prst="rect">
            <a:avLst/>
          </a:prstGeom>
        </p:spPr>
      </p:pic>
      <p:pic>
        <p:nvPicPr>
          <p:cNvPr id="20" name="Picture 19" descr="Birmingham Healthy Minds, NHS Talking Therapies">
            <a:extLst>
              <a:ext uri="{FF2B5EF4-FFF2-40B4-BE49-F238E27FC236}">
                <a16:creationId xmlns:a16="http://schemas.microsoft.com/office/drawing/2014/main" id="{3F213A64-C28D-727E-4BB6-25977559D85D}"/>
              </a:ext>
            </a:extLst>
          </p:cNvPr>
          <p:cNvPicPr>
            <a:picLocks noChangeAspect="1"/>
          </p:cNvPicPr>
          <p:nvPr/>
        </p:nvPicPr>
        <p:blipFill>
          <a:blip r:embed="rId19"/>
          <a:stretch>
            <a:fillRect/>
          </a:stretch>
        </p:blipFill>
        <p:spPr>
          <a:xfrm>
            <a:off x="333729" y="514350"/>
            <a:ext cx="1562100" cy="1571625"/>
          </a:xfrm>
          <a:prstGeom prst="rect">
            <a:avLst/>
          </a:prstGeom>
        </p:spPr>
      </p:pic>
    </p:spTree>
    <p:extLst>
      <p:ext uri="{BB962C8B-B14F-4D97-AF65-F5344CB8AC3E}">
        <p14:creationId xmlns:p14="http://schemas.microsoft.com/office/powerpoint/2010/main" val="1893206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F90A09-D5E2-354F-8859-EF9F45575787}"/>
              </a:ext>
            </a:extLst>
          </p:cNvPr>
          <p:cNvPicPr>
            <a:picLocks noChangeAspect="1"/>
          </p:cNvPicPr>
          <p:nvPr/>
        </p:nvPicPr>
        <p:blipFill>
          <a:blip r:embed="rId3"/>
          <a:stretch>
            <a:fillRect/>
          </a:stretch>
        </p:blipFill>
        <p:spPr>
          <a:xfrm>
            <a:off x="3299484" y="288152"/>
            <a:ext cx="2620650" cy="3740744"/>
          </a:xfrm>
          <a:prstGeom prst="rect">
            <a:avLst/>
          </a:prstGeom>
        </p:spPr>
      </p:pic>
      <p:pic>
        <p:nvPicPr>
          <p:cNvPr id="7" name="Picture 6">
            <a:extLst>
              <a:ext uri="{FF2B5EF4-FFF2-40B4-BE49-F238E27FC236}">
                <a16:creationId xmlns:a16="http://schemas.microsoft.com/office/drawing/2014/main" id="{946A0A98-DA12-C118-D343-285BE5046DFB}"/>
              </a:ext>
            </a:extLst>
          </p:cNvPr>
          <p:cNvPicPr>
            <a:picLocks noChangeAspect="1"/>
          </p:cNvPicPr>
          <p:nvPr/>
        </p:nvPicPr>
        <p:blipFill>
          <a:blip r:embed="rId4"/>
          <a:stretch>
            <a:fillRect/>
          </a:stretch>
        </p:blipFill>
        <p:spPr>
          <a:xfrm>
            <a:off x="1770719" y="3860088"/>
            <a:ext cx="2614554" cy="3713125"/>
          </a:xfrm>
          <a:prstGeom prst="rect">
            <a:avLst/>
          </a:prstGeom>
        </p:spPr>
      </p:pic>
      <p:pic>
        <p:nvPicPr>
          <p:cNvPr id="2" name="Picture 1" descr="A person holding a piece of paper and a brush&#10;&#10;Description automatically generated">
            <a:extLst>
              <a:ext uri="{FF2B5EF4-FFF2-40B4-BE49-F238E27FC236}">
                <a16:creationId xmlns:a16="http://schemas.microsoft.com/office/drawing/2014/main" id="{5E4D57BE-0490-E574-C9A2-07F11B82995A}"/>
              </a:ext>
            </a:extLst>
          </p:cNvPr>
          <p:cNvPicPr>
            <a:picLocks noChangeAspect="1"/>
          </p:cNvPicPr>
          <p:nvPr/>
        </p:nvPicPr>
        <p:blipFill>
          <a:blip r:embed="rId5"/>
          <a:stretch>
            <a:fillRect/>
          </a:stretch>
        </p:blipFill>
        <p:spPr>
          <a:xfrm>
            <a:off x="6729984" y="2977920"/>
            <a:ext cx="4937760" cy="3249120"/>
          </a:xfrm>
          <a:prstGeom prst="rect">
            <a:avLst/>
          </a:prstGeom>
        </p:spPr>
      </p:pic>
      <p:sp>
        <p:nvSpPr>
          <p:cNvPr id="3" name="Title 2">
            <a:extLst>
              <a:ext uri="{FF2B5EF4-FFF2-40B4-BE49-F238E27FC236}">
                <a16:creationId xmlns:a16="http://schemas.microsoft.com/office/drawing/2014/main" id="{AC778973-5B26-FC6A-BB72-21F4FE327B66}"/>
              </a:ext>
            </a:extLst>
          </p:cNvPr>
          <p:cNvSpPr>
            <a:spLocks noGrp="1"/>
          </p:cNvSpPr>
          <p:nvPr>
            <p:ph type="title"/>
          </p:nvPr>
        </p:nvSpPr>
        <p:spPr/>
        <p:txBody>
          <a:bodyPr/>
          <a:lstStyle/>
          <a:p>
            <a:pPr algn="r"/>
            <a:r>
              <a:rPr lang="en-US" b="1" dirty="0">
                <a:solidFill>
                  <a:srgbClr val="0070C0"/>
                </a:solidFill>
              </a:rPr>
              <a:t>Documentation </a:t>
            </a:r>
            <a:endParaRPr lang="en-US"/>
          </a:p>
        </p:txBody>
      </p:sp>
      <p:pic>
        <p:nvPicPr>
          <p:cNvPr id="9" name="Content Placeholder 8">
            <a:extLst>
              <a:ext uri="{FF2B5EF4-FFF2-40B4-BE49-F238E27FC236}">
                <a16:creationId xmlns:a16="http://schemas.microsoft.com/office/drawing/2014/main" id="{DBEDB9D3-14C8-054E-B68F-33F10AA777A1}"/>
              </a:ext>
            </a:extLst>
          </p:cNvPr>
          <p:cNvPicPr>
            <a:picLocks noGrp="1" noChangeAspect="1"/>
          </p:cNvPicPr>
          <p:nvPr>
            <p:ph idx="4294967295"/>
          </p:nvPr>
        </p:nvPicPr>
        <p:blipFill>
          <a:blip r:embed="rId6"/>
          <a:stretch>
            <a:fillRect/>
          </a:stretch>
        </p:blipFill>
        <p:spPr>
          <a:xfrm>
            <a:off x="341376" y="287020"/>
            <a:ext cx="2597150" cy="3573463"/>
          </a:xfrm>
          <a:prstGeom prst="rect">
            <a:avLst/>
          </a:prstGeom>
        </p:spPr>
      </p:pic>
    </p:spTree>
    <p:extLst>
      <p:ext uri="{BB962C8B-B14F-4D97-AF65-F5344CB8AC3E}">
        <p14:creationId xmlns:p14="http://schemas.microsoft.com/office/powerpoint/2010/main" val="1245590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4094F-2AF0-F1B4-C570-507A80767C75}"/>
              </a:ext>
            </a:extLst>
          </p:cNvPr>
          <p:cNvSpPr>
            <a:spLocks noGrp="1"/>
          </p:cNvSpPr>
          <p:nvPr>
            <p:ph type="title"/>
          </p:nvPr>
        </p:nvSpPr>
        <p:spPr>
          <a:xfrm>
            <a:off x="7527223" y="557189"/>
            <a:ext cx="3826577" cy="1671566"/>
          </a:xfrm>
        </p:spPr>
        <p:txBody>
          <a:bodyPr vert="horz" lIns="91440" tIns="45720" rIns="91440" bIns="45720" rtlCol="0" anchor="ctr">
            <a:normAutofit/>
          </a:bodyPr>
          <a:lstStyle/>
          <a:p>
            <a:r>
              <a:rPr lang="en-US" sz="4000" b="1" kern="1200" dirty="0">
                <a:solidFill>
                  <a:srgbClr val="0070C0"/>
                </a:solidFill>
                <a:latin typeface="+mj-lt"/>
                <a:ea typeface="+mj-ea"/>
                <a:cs typeface="+mj-cs"/>
              </a:rPr>
              <a:t>Outcomes </a:t>
            </a:r>
            <a:endParaRPr lang="en-US" sz="4000" b="1" kern="1200" dirty="0">
              <a:solidFill>
                <a:srgbClr val="0070C0"/>
              </a:solidFill>
              <a:latin typeface="+mj-lt"/>
            </a:endParaRPr>
          </a:p>
        </p:txBody>
      </p:sp>
      <p:pic>
        <p:nvPicPr>
          <p:cNvPr id="7" name="Picture 6" descr="A group of people in a gym&#10;&#10;Description automatically generated">
            <a:extLst>
              <a:ext uri="{FF2B5EF4-FFF2-40B4-BE49-F238E27FC236}">
                <a16:creationId xmlns:a16="http://schemas.microsoft.com/office/drawing/2014/main" id="{9E127AD2-CD44-98AE-69A2-4E15CC64BCE7}"/>
              </a:ext>
            </a:extLst>
          </p:cNvPr>
          <p:cNvPicPr>
            <a:picLocks noChangeAspect="1"/>
          </p:cNvPicPr>
          <p:nvPr/>
        </p:nvPicPr>
        <p:blipFill>
          <a:blip r:embed="rId3" cstate="print">
            <a:extLst>
              <a:ext uri="{28A0092B-C50C-407E-A947-70E740481C1C}">
                <a14:useLocalDpi xmlns:a14="http://schemas.microsoft.com/office/drawing/2010/main" val="0"/>
              </a:ext>
            </a:extLst>
          </a:blip>
          <a:srcRect r="11217" b="-2"/>
          <a:stretch/>
        </p:blipFill>
        <p:spPr>
          <a:xfrm>
            <a:off x="20" y="-1"/>
            <a:ext cx="3997732" cy="4469126"/>
          </a:xfrm>
          <a:prstGeom prst="rect">
            <a:avLst/>
          </a:prstGeom>
        </p:spPr>
      </p:pic>
      <p:pic>
        <p:nvPicPr>
          <p:cNvPr id="5" name="Content Placeholder 4" descr="A group of people in a room&#10;&#10;Description automatically generated">
            <a:extLst>
              <a:ext uri="{FF2B5EF4-FFF2-40B4-BE49-F238E27FC236}">
                <a16:creationId xmlns:a16="http://schemas.microsoft.com/office/drawing/2014/main" id="{30FC8627-9E38-1368-B80D-5B64670A0269}"/>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rcRect t="1947" r="-1" b="-1"/>
          <a:stretch/>
        </p:blipFill>
        <p:spPr>
          <a:xfrm>
            <a:off x="4184069" y="-2"/>
            <a:ext cx="3027239" cy="2226220"/>
          </a:xfrm>
          <a:prstGeom prst="rect">
            <a:avLst/>
          </a:prstGeom>
        </p:spPr>
      </p:pic>
      <p:pic>
        <p:nvPicPr>
          <p:cNvPr id="6" name="Content Placeholder 4" descr="A group of people in a gym&#10;&#10;Description automatically generated">
            <a:extLst>
              <a:ext uri="{FF2B5EF4-FFF2-40B4-BE49-F238E27FC236}">
                <a16:creationId xmlns:a16="http://schemas.microsoft.com/office/drawing/2014/main" id="{B7A5AE80-FA00-7E95-96E5-E8CB7FE0C03D}"/>
              </a:ext>
            </a:extLst>
          </p:cNvPr>
          <p:cNvPicPr>
            <a:picLocks noChangeAspect="1"/>
          </p:cNvPicPr>
          <p:nvPr/>
        </p:nvPicPr>
        <p:blipFill>
          <a:blip r:embed="rId5">
            <a:extLst>
              <a:ext uri="{28A0092B-C50C-407E-A947-70E740481C1C}">
                <a14:useLocalDpi xmlns:a14="http://schemas.microsoft.com/office/drawing/2010/main" val="0"/>
              </a:ext>
            </a:extLst>
          </a:blip>
          <a:srcRect t="9667" r="-1" b="-1"/>
          <a:stretch/>
        </p:blipFill>
        <p:spPr>
          <a:xfrm>
            <a:off x="4184069" y="2406570"/>
            <a:ext cx="3027239" cy="2050948"/>
          </a:xfrm>
          <a:prstGeom prst="rect">
            <a:avLst/>
          </a:prstGeom>
        </p:spPr>
      </p:pic>
      <p:pic>
        <p:nvPicPr>
          <p:cNvPr id="9" name="Picture 8" descr="A group of people in a gym&#10;&#10;Description automatically generated">
            <a:extLst>
              <a:ext uri="{FF2B5EF4-FFF2-40B4-BE49-F238E27FC236}">
                <a16:creationId xmlns:a16="http://schemas.microsoft.com/office/drawing/2014/main" id="{D81140B6-03D8-C795-AD8B-E5AF6C9591F9}"/>
              </a:ext>
            </a:extLst>
          </p:cNvPr>
          <p:cNvPicPr>
            <a:picLocks noChangeAspect="1"/>
          </p:cNvPicPr>
          <p:nvPr/>
        </p:nvPicPr>
        <p:blipFill>
          <a:blip r:embed="rId6" cstate="print">
            <a:extLst>
              <a:ext uri="{28A0092B-C50C-407E-A947-70E740481C1C}">
                <a14:useLocalDpi xmlns:a14="http://schemas.microsoft.com/office/drawing/2010/main" val="0"/>
              </a:ext>
            </a:extLst>
          </a:blip>
          <a:srcRect t="2029" r="-3" b="-3"/>
          <a:stretch/>
        </p:blipFill>
        <p:spPr>
          <a:xfrm>
            <a:off x="-3717" y="4638290"/>
            <a:ext cx="3020892" cy="2219710"/>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3F88A15D-C36B-A6C3-4244-06B4C3ABAB3E}"/>
              </a:ext>
            </a:extLst>
          </p:cNvPr>
          <p:cNvPicPr>
            <a:picLocks noChangeAspect="1"/>
          </p:cNvPicPr>
          <p:nvPr/>
        </p:nvPicPr>
        <p:blipFill>
          <a:blip r:embed="rId7"/>
          <a:srcRect l="3611" r="15538" b="-2"/>
          <a:stretch/>
        </p:blipFill>
        <p:spPr>
          <a:xfrm>
            <a:off x="3184628" y="4629236"/>
            <a:ext cx="4026679" cy="2228764"/>
          </a:xfrm>
          <a:prstGeom prst="rect">
            <a:avLst/>
          </a:prstGeom>
        </p:spPr>
      </p:pic>
    </p:spTree>
    <p:extLst>
      <p:ext uri="{BB962C8B-B14F-4D97-AF65-F5344CB8AC3E}">
        <p14:creationId xmlns:p14="http://schemas.microsoft.com/office/powerpoint/2010/main" val="394970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2ADE-F8E8-2627-8241-2B47468F09B8}"/>
              </a:ext>
            </a:extLst>
          </p:cNvPr>
          <p:cNvSpPr>
            <a:spLocks noGrp="1"/>
          </p:cNvSpPr>
          <p:nvPr>
            <p:ph type="title"/>
          </p:nvPr>
        </p:nvSpPr>
        <p:spPr/>
        <p:txBody>
          <a:bodyPr/>
          <a:lstStyle/>
          <a:p>
            <a:r>
              <a:rPr lang="en-GB" b="1" dirty="0" err="1">
                <a:solidFill>
                  <a:srgbClr val="0070C0"/>
                </a:solidFill>
              </a:rPr>
              <a:t>BSol</a:t>
            </a:r>
            <a:r>
              <a:rPr lang="en-GB" b="1" dirty="0">
                <a:solidFill>
                  <a:srgbClr val="0070C0"/>
                </a:solidFill>
              </a:rPr>
              <a:t> &amp; South Birmingham CAD in numbers</a:t>
            </a:r>
          </a:p>
        </p:txBody>
      </p:sp>
      <p:graphicFrame>
        <p:nvGraphicFramePr>
          <p:cNvPr id="5" name="Content Placeholder 4">
            <a:extLst>
              <a:ext uri="{FF2B5EF4-FFF2-40B4-BE49-F238E27FC236}">
                <a16:creationId xmlns:a16="http://schemas.microsoft.com/office/drawing/2014/main" id="{0A99F806-E85C-2FFB-CAB0-C994D8C1E391}"/>
              </a:ext>
            </a:extLst>
          </p:cNvPr>
          <p:cNvGraphicFramePr>
            <a:graphicFrameLocks noGrp="1"/>
          </p:cNvGraphicFramePr>
          <p:nvPr>
            <p:ph idx="1"/>
          </p:nvPr>
        </p:nvGraphicFramePr>
        <p:xfrm>
          <a:off x="246185" y="1633714"/>
          <a:ext cx="5310553" cy="4926694"/>
        </p:xfrm>
        <a:graphic>
          <a:graphicData uri="http://schemas.openxmlformats.org/drawingml/2006/table">
            <a:tbl>
              <a:tblPr bandRow="1">
                <a:tableStyleId>{5C22544A-7EE6-4342-B048-85BDC9FD1C3A}</a:tableStyleId>
              </a:tblPr>
              <a:tblGrid>
                <a:gridCol w="1832111">
                  <a:extLst>
                    <a:ext uri="{9D8B030D-6E8A-4147-A177-3AD203B41FA5}">
                      <a16:colId xmlns:a16="http://schemas.microsoft.com/office/drawing/2014/main" val="607030954"/>
                    </a:ext>
                  </a:extLst>
                </a:gridCol>
                <a:gridCol w="1739221">
                  <a:extLst>
                    <a:ext uri="{9D8B030D-6E8A-4147-A177-3AD203B41FA5}">
                      <a16:colId xmlns:a16="http://schemas.microsoft.com/office/drawing/2014/main" val="23911684"/>
                    </a:ext>
                  </a:extLst>
                </a:gridCol>
                <a:gridCol w="1739221">
                  <a:extLst>
                    <a:ext uri="{9D8B030D-6E8A-4147-A177-3AD203B41FA5}">
                      <a16:colId xmlns:a16="http://schemas.microsoft.com/office/drawing/2014/main" val="993291616"/>
                    </a:ext>
                  </a:extLst>
                </a:gridCol>
              </a:tblGrid>
              <a:tr h="640471">
                <a:tc>
                  <a:txBody>
                    <a:bodyPr/>
                    <a:lstStyle/>
                    <a:p>
                      <a:pPr algn="l" rtl="0" fontAlgn="auto">
                        <a:lnSpc>
                          <a:spcPts val="2325"/>
                        </a:lnSpc>
                      </a:pPr>
                      <a:endParaRPr lang="en-GB" sz="2000" b="1" i="0">
                        <a:solidFill>
                          <a:srgbClr val="FFFFFF"/>
                        </a:solidFill>
                        <a:effectLst/>
                        <a:latin typeface="Times New Roman" panose="02020603050405020304" pitchFamily="18" charset="0"/>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36824"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1" i="0" dirty="0">
                          <a:solidFill>
                            <a:srgbClr val="FFFFFF"/>
                          </a:solidFill>
                          <a:effectLst/>
                          <a:latin typeface="Calibri"/>
                        </a:rPr>
                        <a:t>Total </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36824"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US" sz="2000" b="1" i="0" dirty="0">
                          <a:solidFill>
                            <a:srgbClr val="FFFFFF"/>
                          </a:solidFill>
                          <a:effectLst/>
                          <a:latin typeface="Calibri"/>
                        </a:rPr>
                        <a:t>% of Accepted</a:t>
                      </a:r>
                      <a:endParaRPr lang="en-US"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36824" cap="flat" cmpd="sng" algn="ctr">
                      <a:solidFill>
                        <a:srgbClr val="FFFFFF"/>
                      </a:solidFill>
                      <a:prstDash val="solid"/>
                      <a:round/>
                      <a:headEnd type="none" w="med" len="med"/>
                      <a:tailEnd type="none" w="med" len="med"/>
                    </a:lnB>
                    <a:solidFill>
                      <a:srgbClr val="9BBB59"/>
                    </a:solidFill>
                  </a:tcPr>
                </a:tc>
                <a:extLst>
                  <a:ext uri="{0D108BD9-81ED-4DB2-BD59-A6C34878D82A}">
                    <a16:rowId xmlns:a16="http://schemas.microsoft.com/office/drawing/2014/main" val="4016356148"/>
                  </a:ext>
                </a:extLst>
              </a:tr>
              <a:tr h="325155">
                <a:tc>
                  <a:txBody>
                    <a:bodyPr/>
                    <a:lstStyle/>
                    <a:p>
                      <a:pPr algn="l" rtl="0" fontAlgn="base">
                        <a:lnSpc>
                          <a:spcPts val="2325"/>
                        </a:lnSpc>
                      </a:pPr>
                      <a:r>
                        <a:rPr lang="en-GB" sz="2000" b="1" i="0" dirty="0">
                          <a:solidFill>
                            <a:srgbClr val="FFFFFF"/>
                          </a:solidFill>
                          <a:effectLst/>
                          <a:latin typeface="Calibri"/>
                        </a:rPr>
                        <a:t>Invited</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36824"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1" i="0" dirty="0">
                          <a:solidFill>
                            <a:srgbClr val="000000"/>
                          </a:solidFill>
                          <a:effectLst/>
                          <a:latin typeface="Calibri"/>
                        </a:rPr>
                        <a:t>779</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36824"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tc>
                  <a:txBody>
                    <a:bodyPr/>
                    <a:lstStyle/>
                    <a:p>
                      <a:pPr algn="l" rtl="0" fontAlgn="auto">
                        <a:lnSpc>
                          <a:spcPts val="2325"/>
                        </a:lnSpc>
                      </a:pPr>
                      <a:endParaRPr lang="en-GB" sz="2000" b="1" i="0">
                        <a:solidFill>
                          <a:srgbClr val="000000"/>
                        </a:solidFill>
                        <a:effectLst/>
                        <a:latin typeface="Aptos" panose="020B0004020202020204" pitchFamily="34" charset="0"/>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36824"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1796769619"/>
                  </a:ext>
                </a:extLst>
              </a:tr>
              <a:tr h="325155">
                <a:tc>
                  <a:txBody>
                    <a:bodyPr/>
                    <a:lstStyle/>
                    <a:p>
                      <a:pPr algn="l" rtl="0" fontAlgn="base">
                        <a:lnSpc>
                          <a:spcPts val="2325"/>
                        </a:lnSpc>
                      </a:pPr>
                      <a:r>
                        <a:rPr lang="en-GB" sz="2000" b="1" i="0" dirty="0">
                          <a:solidFill>
                            <a:srgbClr val="FFFFFF"/>
                          </a:solidFill>
                          <a:effectLst/>
                          <a:latin typeface="Calibri"/>
                        </a:rPr>
                        <a:t>Accepted</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0" i="0" dirty="0">
                          <a:solidFill>
                            <a:srgbClr val="000000"/>
                          </a:solidFill>
                          <a:effectLst/>
                          <a:latin typeface="Calibri"/>
                        </a:rPr>
                        <a:t>298 </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EFF3EA"/>
                    </a:solidFill>
                  </a:tcPr>
                </a:tc>
                <a:tc>
                  <a:txBody>
                    <a:bodyPr/>
                    <a:lstStyle/>
                    <a:p>
                      <a:pPr algn="l" rtl="0" fontAlgn="base">
                        <a:lnSpc>
                          <a:spcPts val="2325"/>
                        </a:lnSpc>
                      </a:pPr>
                      <a:r>
                        <a:rPr lang="en-GB" sz="2000" b="0" i="0" dirty="0">
                          <a:solidFill>
                            <a:srgbClr val="000000"/>
                          </a:solidFill>
                          <a:effectLst/>
                          <a:latin typeface="Calibri"/>
                        </a:rPr>
                        <a:t>38%</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EFF3EA"/>
                    </a:solidFill>
                  </a:tcPr>
                </a:tc>
                <a:extLst>
                  <a:ext uri="{0D108BD9-81ED-4DB2-BD59-A6C34878D82A}">
                    <a16:rowId xmlns:a16="http://schemas.microsoft.com/office/drawing/2014/main" val="2140268110"/>
                  </a:ext>
                </a:extLst>
              </a:tr>
              <a:tr h="325155">
                <a:tc>
                  <a:txBody>
                    <a:bodyPr/>
                    <a:lstStyle/>
                    <a:p>
                      <a:pPr algn="l" rtl="0" fontAlgn="base">
                        <a:lnSpc>
                          <a:spcPts val="2325"/>
                        </a:lnSpc>
                      </a:pPr>
                      <a:r>
                        <a:rPr lang="en-GB" sz="2000" b="1" i="0" dirty="0">
                          <a:solidFill>
                            <a:srgbClr val="FFFFFF"/>
                          </a:solidFill>
                          <a:effectLst/>
                          <a:latin typeface="Calibri"/>
                        </a:rPr>
                        <a:t>Declined</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0" i="0" dirty="0">
                          <a:solidFill>
                            <a:srgbClr val="000000"/>
                          </a:solidFill>
                          <a:effectLst/>
                          <a:latin typeface="Calibri"/>
                        </a:rPr>
                        <a:t>458 </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tc>
                  <a:txBody>
                    <a:bodyPr/>
                    <a:lstStyle/>
                    <a:p>
                      <a:pPr algn="l" rtl="0" fontAlgn="base">
                        <a:lnSpc>
                          <a:spcPts val="2325"/>
                        </a:lnSpc>
                      </a:pPr>
                      <a:r>
                        <a:rPr lang="en-GB" sz="2000" b="0" i="0" dirty="0">
                          <a:solidFill>
                            <a:srgbClr val="000000"/>
                          </a:solidFill>
                          <a:effectLst/>
                          <a:latin typeface="Calibri"/>
                        </a:rPr>
                        <a:t>59%</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1921584315"/>
                  </a:ext>
                </a:extLst>
              </a:tr>
              <a:tr h="551793">
                <a:tc>
                  <a:txBody>
                    <a:bodyPr/>
                    <a:lstStyle/>
                    <a:p>
                      <a:pPr algn="l" rtl="0" fontAlgn="base">
                        <a:lnSpc>
                          <a:spcPts val="2325"/>
                        </a:lnSpc>
                      </a:pPr>
                      <a:r>
                        <a:rPr lang="en-GB" sz="2000" b="1" i="0" dirty="0">
                          <a:solidFill>
                            <a:srgbClr val="FFFFFF"/>
                          </a:solidFill>
                          <a:effectLst/>
                          <a:latin typeface="Calibri"/>
                        </a:rPr>
                        <a:t>Attended</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0" i="0" dirty="0">
                          <a:solidFill>
                            <a:srgbClr val="000000"/>
                          </a:solidFill>
                          <a:effectLst/>
                          <a:latin typeface="Calibri"/>
                        </a:rPr>
                        <a:t>258 </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EFF3EA"/>
                    </a:solidFill>
                  </a:tcPr>
                </a:tc>
                <a:tc>
                  <a:txBody>
                    <a:bodyPr/>
                    <a:lstStyle/>
                    <a:p>
                      <a:pPr algn="l" rtl="0" fontAlgn="base">
                        <a:lnSpc>
                          <a:spcPts val="2325"/>
                        </a:lnSpc>
                      </a:pPr>
                      <a:r>
                        <a:rPr lang="en-GB" sz="2000" b="0" i="0" dirty="0">
                          <a:solidFill>
                            <a:srgbClr val="000000"/>
                          </a:solidFill>
                          <a:effectLst/>
                          <a:latin typeface="Calibri"/>
                        </a:rPr>
                        <a:t>86%</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EFF3EA"/>
                    </a:solidFill>
                  </a:tcPr>
                </a:tc>
                <a:extLst>
                  <a:ext uri="{0D108BD9-81ED-4DB2-BD59-A6C34878D82A}">
                    <a16:rowId xmlns:a16="http://schemas.microsoft.com/office/drawing/2014/main" val="942743774"/>
                  </a:ext>
                </a:extLst>
              </a:tr>
              <a:tr h="551793">
                <a:tc>
                  <a:txBody>
                    <a:bodyPr/>
                    <a:lstStyle/>
                    <a:p>
                      <a:pPr algn="l" rtl="0" fontAlgn="base">
                        <a:lnSpc>
                          <a:spcPts val="2325"/>
                        </a:lnSpc>
                      </a:pPr>
                      <a:r>
                        <a:rPr lang="en-GB" sz="2000" b="1" i="0" dirty="0">
                          <a:solidFill>
                            <a:srgbClr val="FFFFFF"/>
                          </a:solidFill>
                          <a:effectLst/>
                          <a:latin typeface="Calibri"/>
                        </a:rPr>
                        <a:t>DNA</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0" i="0" dirty="0">
                          <a:solidFill>
                            <a:srgbClr val="000000"/>
                          </a:solidFill>
                          <a:effectLst/>
                          <a:latin typeface="Calibri"/>
                        </a:rPr>
                        <a:t>40 </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tc>
                  <a:txBody>
                    <a:bodyPr/>
                    <a:lstStyle/>
                    <a:p>
                      <a:pPr algn="l" rtl="0" fontAlgn="base">
                        <a:lnSpc>
                          <a:spcPts val="2325"/>
                        </a:lnSpc>
                      </a:pPr>
                      <a:r>
                        <a:rPr lang="en-GB" sz="2000" b="0" i="0" dirty="0">
                          <a:solidFill>
                            <a:srgbClr val="000000"/>
                          </a:solidFill>
                          <a:effectLst/>
                          <a:latin typeface="Calibri"/>
                        </a:rPr>
                        <a:t>13.5%</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1766706656"/>
                  </a:ext>
                </a:extLst>
              </a:tr>
              <a:tr h="551793">
                <a:tc>
                  <a:txBody>
                    <a:bodyPr/>
                    <a:lstStyle/>
                    <a:p>
                      <a:pPr algn="l" rtl="0" fontAlgn="base">
                        <a:lnSpc>
                          <a:spcPts val="2325"/>
                        </a:lnSpc>
                      </a:pPr>
                      <a:r>
                        <a:rPr lang="en-GB" sz="2000" b="1" i="0" dirty="0">
                          <a:solidFill>
                            <a:srgbClr val="FFFFFF"/>
                          </a:solidFill>
                          <a:effectLst/>
                          <a:latin typeface="Calibri"/>
                        </a:rPr>
                        <a:t>Walk ins</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0" i="0" dirty="0">
                          <a:solidFill>
                            <a:srgbClr val="000000"/>
                          </a:solidFill>
                          <a:effectLst/>
                          <a:latin typeface="Calibri"/>
                        </a:rPr>
                        <a:t>5 </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EFF3EA"/>
                    </a:solidFill>
                  </a:tcPr>
                </a:tc>
                <a:tc>
                  <a:txBody>
                    <a:bodyPr/>
                    <a:lstStyle/>
                    <a:p>
                      <a:pPr algn="l" rtl="0" fontAlgn="base">
                        <a:lnSpc>
                          <a:spcPts val="2325"/>
                        </a:lnSpc>
                      </a:pPr>
                      <a:r>
                        <a:rPr lang="en-GB" sz="2000" b="0" i="0" dirty="0">
                          <a:solidFill>
                            <a:srgbClr val="000000"/>
                          </a:solidFill>
                          <a:effectLst/>
                          <a:latin typeface="Calibri"/>
                        </a:rPr>
                        <a:t>0.006%</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EFF3EA"/>
                    </a:solidFill>
                  </a:tcPr>
                </a:tc>
                <a:extLst>
                  <a:ext uri="{0D108BD9-81ED-4DB2-BD59-A6C34878D82A}">
                    <a16:rowId xmlns:a16="http://schemas.microsoft.com/office/drawing/2014/main" val="4018040212"/>
                  </a:ext>
                </a:extLst>
              </a:tr>
              <a:tr h="551793">
                <a:tc>
                  <a:txBody>
                    <a:bodyPr/>
                    <a:lstStyle/>
                    <a:p>
                      <a:pPr algn="l" rtl="0" fontAlgn="base">
                        <a:lnSpc>
                          <a:spcPts val="2325"/>
                        </a:lnSpc>
                      </a:pPr>
                      <a:r>
                        <a:rPr lang="en-GB" sz="2000" b="1" i="0" dirty="0">
                          <a:solidFill>
                            <a:srgbClr val="FFFFFF"/>
                          </a:solidFill>
                          <a:effectLst/>
                          <a:latin typeface="Calibri"/>
                        </a:rPr>
                        <a:t>PIFU</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0" i="0" dirty="0">
                          <a:solidFill>
                            <a:srgbClr val="000000"/>
                          </a:solidFill>
                          <a:effectLst/>
                          <a:latin typeface="Calibri"/>
                        </a:rPr>
                        <a:t>137 </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tc>
                  <a:txBody>
                    <a:bodyPr/>
                    <a:lstStyle/>
                    <a:p>
                      <a:pPr algn="l" rtl="0" fontAlgn="base">
                        <a:lnSpc>
                          <a:spcPts val="2325"/>
                        </a:lnSpc>
                      </a:pPr>
                      <a:r>
                        <a:rPr lang="en-GB" sz="2000" b="0" i="0" dirty="0">
                          <a:solidFill>
                            <a:srgbClr val="000000"/>
                          </a:solidFill>
                          <a:effectLst/>
                          <a:latin typeface="Calibri"/>
                        </a:rPr>
                        <a:t>53%</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2930227334"/>
                  </a:ext>
                </a:extLst>
              </a:tr>
              <a:tr h="551793">
                <a:tc>
                  <a:txBody>
                    <a:bodyPr/>
                    <a:lstStyle/>
                    <a:p>
                      <a:pPr algn="l" rtl="0" fontAlgn="base">
                        <a:lnSpc>
                          <a:spcPts val="2325"/>
                        </a:lnSpc>
                      </a:pPr>
                      <a:r>
                        <a:rPr lang="en-GB" sz="2000" b="1" i="0" dirty="0">
                          <a:solidFill>
                            <a:srgbClr val="FFFFFF"/>
                          </a:solidFill>
                          <a:effectLst/>
                          <a:latin typeface="Calibri"/>
                        </a:rPr>
                        <a:t>FU Booked</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0" i="0" dirty="0">
                          <a:solidFill>
                            <a:srgbClr val="000000"/>
                          </a:solidFill>
                          <a:effectLst/>
                          <a:latin typeface="Calibri"/>
                        </a:rPr>
                        <a:t>77 </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EFF3EA"/>
                    </a:solidFill>
                  </a:tcPr>
                </a:tc>
                <a:tc>
                  <a:txBody>
                    <a:bodyPr/>
                    <a:lstStyle/>
                    <a:p>
                      <a:pPr algn="l" rtl="0" fontAlgn="base">
                        <a:lnSpc>
                          <a:spcPts val="2325"/>
                        </a:lnSpc>
                      </a:pPr>
                      <a:r>
                        <a:rPr lang="en-GB" sz="2000" b="0" i="0" dirty="0">
                          <a:solidFill>
                            <a:srgbClr val="000000"/>
                          </a:solidFill>
                          <a:effectLst/>
                          <a:latin typeface="Calibri"/>
                        </a:rPr>
                        <a:t>30%</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EFF3EA"/>
                    </a:solidFill>
                  </a:tcPr>
                </a:tc>
                <a:extLst>
                  <a:ext uri="{0D108BD9-81ED-4DB2-BD59-A6C34878D82A}">
                    <a16:rowId xmlns:a16="http://schemas.microsoft.com/office/drawing/2014/main" val="2627709033"/>
                  </a:ext>
                </a:extLst>
              </a:tr>
              <a:tr h="551793">
                <a:tc>
                  <a:txBody>
                    <a:bodyPr/>
                    <a:lstStyle/>
                    <a:p>
                      <a:pPr algn="l" rtl="0" fontAlgn="base">
                        <a:lnSpc>
                          <a:spcPts val="2325"/>
                        </a:lnSpc>
                      </a:pPr>
                      <a:r>
                        <a:rPr lang="en-GB" sz="2000" b="1" i="0" dirty="0">
                          <a:solidFill>
                            <a:srgbClr val="FFFFFF"/>
                          </a:solidFill>
                          <a:effectLst/>
                          <a:latin typeface="Calibri"/>
                        </a:rPr>
                        <a:t>Discharged</a:t>
                      </a:r>
                      <a:endParaRPr lang="en-GB" b="1" i="0" dirty="0">
                        <a:solidFill>
                          <a:srgbClr val="FFFFFF"/>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9BBB59"/>
                    </a:solidFill>
                  </a:tcPr>
                </a:tc>
                <a:tc>
                  <a:txBody>
                    <a:bodyPr/>
                    <a:lstStyle/>
                    <a:p>
                      <a:pPr algn="l" rtl="0" fontAlgn="base">
                        <a:lnSpc>
                          <a:spcPts val="2325"/>
                        </a:lnSpc>
                      </a:pPr>
                      <a:r>
                        <a:rPr lang="en-GB" sz="2000" b="0" i="0" dirty="0">
                          <a:solidFill>
                            <a:srgbClr val="000000"/>
                          </a:solidFill>
                          <a:effectLst/>
                          <a:latin typeface="Calibri"/>
                        </a:rPr>
                        <a:t>16 </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tc>
                  <a:txBody>
                    <a:bodyPr/>
                    <a:lstStyle/>
                    <a:p>
                      <a:pPr algn="l" rtl="0" fontAlgn="base">
                        <a:lnSpc>
                          <a:spcPts val="2325"/>
                        </a:lnSpc>
                      </a:pPr>
                      <a:r>
                        <a:rPr lang="en-GB" sz="2000" b="0" i="0" dirty="0">
                          <a:solidFill>
                            <a:srgbClr val="000000"/>
                          </a:solidFill>
                          <a:effectLst/>
                          <a:latin typeface="Calibri"/>
                        </a:rPr>
                        <a:t>0.06%</a:t>
                      </a:r>
                      <a:endParaRPr lang="en-GB" b="0" i="0" dirty="0">
                        <a:solidFill>
                          <a:srgbClr val="000000"/>
                        </a:solidFill>
                        <a:effectLst/>
                        <a:latin typeface="Calibri"/>
                      </a:endParaRPr>
                    </a:p>
                  </a:txBody>
                  <a:tcPr marL="9201" marR="9201" marT="9201" marB="9201">
                    <a:lnL w="12268" cap="flat" cmpd="sng" algn="ctr">
                      <a:solidFill>
                        <a:srgbClr val="FFFFFF"/>
                      </a:solidFill>
                      <a:prstDash val="solid"/>
                      <a:round/>
                      <a:headEnd type="none" w="med" len="med"/>
                      <a:tailEnd type="none" w="med" len="med"/>
                    </a:lnL>
                    <a:lnR w="12268" cap="flat" cmpd="sng" algn="ctr">
                      <a:solidFill>
                        <a:srgbClr val="FFFFFF"/>
                      </a:solidFill>
                      <a:prstDash val="solid"/>
                      <a:round/>
                      <a:headEnd type="none" w="med" len="med"/>
                      <a:tailEnd type="none" w="med" len="med"/>
                    </a:lnR>
                    <a:lnT w="12268" cap="flat" cmpd="sng" algn="ctr">
                      <a:solidFill>
                        <a:srgbClr val="FFFFFF"/>
                      </a:solidFill>
                      <a:prstDash val="solid"/>
                      <a:round/>
                      <a:headEnd type="none" w="med" len="med"/>
                      <a:tailEnd type="none" w="med" len="med"/>
                    </a:lnT>
                    <a:lnB w="12268"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3767022385"/>
                  </a:ext>
                </a:extLst>
              </a:tr>
            </a:tbl>
          </a:graphicData>
        </a:graphic>
      </p:graphicFrame>
      <p:pic>
        <p:nvPicPr>
          <p:cNvPr id="4" name="Picture 3">
            <a:extLst>
              <a:ext uri="{FF2B5EF4-FFF2-40B4-BE49-F238E27FC236}">
                <a16:creationId xmlns:a16="http://schemas.microsoft.com/office/drawing/2014/main" id="{EE199C81-C8D0-91C1-4882-7F824DBD4B04}"/>
              </a:ext>
            </a:extLst>
          </p:cNvPr>
          <p:cNvPicPr>
            <a:picLocks noChangeAspect="1"/>
          </p:cNvPicPr>
          <p:nvPr/>
        </p:nvPicPr>
        <p:blipFill>
          <a:blip r:embed="rId3"/>
          <a:stretch>
            <a:fillRect/>
          </a:stretch>
        </p:blipFill>
        <p:spPr>
          <a:xfrm>
            <a:off x="6680419" y="1611136"/>
            <a:ext cx="5310551" cy="5066304"/>
          </a:xfrm>
          <a:prstGeom prst="rect">
            <a:avLst/>
          </a:prstGeom>
        </p:spPr>
      </p:pic>
    </p:spTree>
    <p:extLst>
      <p:ext uri="{BB962C8B-B14F-4D97-AF65-F5344CB8AC3E}">
        <p14:creationId xmlns:p14="http://schemas.microsoft.com/office/powerpoint/2010/main" val="426373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2D4F49-AB75-5D89-ACED-1BFFF743C7A2}"/>
              </a:ext>
            </a:extLst>
          </p:cNvPr>
          <p:cNvSpPr txBox="1">
            <a:spLocks/>
          </p:cNvSpPr>
          <p:nvPr/>
        </p:nvSpPr>
        <p:spPr>
          <a:xfrm>
            <a:off x="301721" y="275167"/>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rPr>
              <a:t>Patient Testimonies </a:t>
            </a:r>
          </a:p>
        </p:txBody>
      </p:sp>
      <p:sp>
        <p:nvSpPr>
          <p:cNvPr id="7" name="Speech Bubble: Rectangle 6">
            <a:extLst>
              <a:ext uri="{FF2B5EF4-FFF2-40B4-BE49-F238E27FC236}">
                <a16:creationId xmlns:a16="http://schemas.microsoft.com/office/drawing/2014/main" id="{E3BEF1BD-F38F-152E-F193-9556AE31296B}"/>
              </a:ext>
            </a:extLst>
          </p:cNvPr>
          <p:cNvSpPr/>
          <p:nvPr/>
        </p:nvSpPr>
        <p:spPr>
          <a:xfrm>
            <a:off x="385632" y="5148056"/>
            <a:ext cx="2664296" cy="1143000"/>
          </a:xfrm>
          <a:prstGeom prst="wedge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The staff seemed to have more time to discuss the issues I was having.</a:t>
            </a:r>
            <a:endParaRPr lang="en-GB" sz="1800" dirty="0"/>
          </a:p>
        </p:txBody>
      </p:sp>
      <p:sp>
        <p:nvSpPr>
          <p:cNvPr id="9" name="Speech Bubble: Oval 8">
            <a:extLst>
              <a:ext uri="{FF2B5EF4-FFF2-40B4-BE49-F238E27FC236}">
                <a16:creationId xmlns:a16="http://schemas.microsoft.com/office/drawing/2014/main" id="{0735C4A1-A333-41D7-E111-18A155FFDCFD}"/>
              </a:ext>
            </a:extLst>
          </p:cNvPr>
          <p:cNvSpPr/>
          <p:nvPr/>
        </p:nvSpPr>
        <p:spPr>
          <a:xfrm>
            <a:off x="8039856" y="339504"/>
            <a:ext cx="3888432" cy="2160240"/>
          </a:xfrm>
          <a:prstGeom prst="wedgeEllipseCallo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800" dirty="0"/>
              <a:t>Extremely satisfied with how my visit to the appointment day has helped – Especially with the guidance from the senior Physio </a:t>
            </a:r>
            <a:endParaRPr lang="en-GB" sz="1800" dirty="0"/>
          </a:p>
        </p:txBody>
      </p:sp>
      <p:sp>
        <p:nvSpPr>
          <p:cNvPr id="11" name="Speech Bubble: Oval 10">
            <a:extLst>
              <a:ext uri="{FF2B5EF4-FFF2-40B4-BE49-F238E27FC236}">
                <a16:creationId xmlns:a16="http://schemas.microsoft.com/office/drawing/2014/main" id="{61982F84-4D23-5C4A-417B-34A51A7A11CF}"/>
              </a:ext>
            </a:extLst>
          </p:cNvPr>
          <p:cNvSpPr/>
          <p:nvPr/>
        </p:nvSpPr>
        <p:spPr>
          <a:xfrm>
            <a:off x="184464" y="1309963"/>
            <a:ext cx="2429979" cy="1631150"/>
          </a:xfrm>
          <a:prstGeom prst="wedgeEllipse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800" dirty="0"/>
              <a:t>Great event, I found it really reassuring and helpful</a:t>
            </a:r>
            <a:endParaRPr lang="en-GB" sz="1800" dirty="0"/>
          </a:p>
        </p:txBody>
      </p:sp>
      <p:sp>
        <p:nvSpPr>
          <p:cNvPr id="13" name="Speech Bubble: Rectangle 12">
            <a:extLst>
              <a:ext uri="{FF2B5EF4-FFF2-40B4-BE49-F238E27FC236}">
                <a16:creationId xmlns:a16="http://schemas.microsoft.com/office/drawing/2014/main" id="{256B9259-863E-FBF8-04A2-9A628A74E037}"/>
              </a:ext>
            </a:extLst>
          </p:cNvPr>
          <p:cNvSpPr/>
          <p:nvPr/>
        </p:nvSpPr>
        <p:spPr>
          <a:xfrm>
            <a:off x="9086962" y="5306552"/>
            <a:ext cx="2664296" cy="1184148"/>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dirty="0"/>
              <a:t>So understanding. Explained things clearly. Took time to listen and assess</a:t>
            </a:r>
            <a:endParaRPr lang="en-GB" sz="1800" dirty="0"/>
          </a:p>
        </p:txBody>
      </p:sp>
      <p:sp>
        <p:nvSpPr>
          <p:cNvPr id="15" name="Rectangle: Rounded Corners 14">
            <a:extLst>
              <a:ext uri="{FF2B5EF4-FFF2-40B4-BE49-F238E27FC236}">
                <a16:creationId xmlns:a16="http://schemas.microsoft.com/office/drawing/2014/main" id="{32CC5C40-8557-FCD4-B958-93BC0594D3C9}"/>
              </a:ext>
            </a:extLst>
          </p:cNvPr>
          <p:cNvSpPr/>
          <p:nvPr/>
        </p:nvSpPr>
        <p:spPr>
          <a:xfrm>
            <a:off x="3754540" y="5185470"/>
            <a:ext cx="1944216" cy="143477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800" dirty="0"/>
              <a:t>Time was given and every concern was taken into consideration </a:t>
            </a:r>
            <a:endParaRPr lang="en-GB" sz="1800" dirty="0"/>
          </a:p>
        </p:txBody>
      </p:sp>
      <p:sp>
        <p:nvSpPr>
          <p:cNvPr id="17" name="Speech Bubble: Rectangle with Corners Rounded 16">
            <a:extLst>
              <a:ext uri="{FF2B5EF4-FFF2-40B4-BE49-F238E27FC236}">
                <a16:creationId xmlns:a16="http://schemas.microsoft.com/office/drawing/2014/main" id="{DF9B7829-1D10-D8D8-F9D8-B03EC2418E8C}"/>
              </a:ext>
            </a:extLst>
          </p:cNvPr>
          <p:cNvSpPr/>
          <p:nvPr/>
        </p:nvSpPr>
        <p:spPr>
          <a:xfrm>
            <a:off x="974632" y="3130797"/>
            <a:ext cx="3034680" cy="1650793"/>
          </a:xfrm>
          <a:prstGeom prst="wedgeRoundRectCallou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Sarah who discuss my issues was extremely helpful and very friendly. Peter in the Brace section was also extremely helpful and knowledgeable</a:t>
            </a:r>
            <a:endParaRPr lang="en-GB" sz="1800" dirty="0"/>
          </a:p>
        </p:txBody>
      </p:sp>
      <p:sp>
        <p:nvSpPr>
          <p:cNvPr id="19" name="Speech Bubble: Rectangle with Corners Rounded 18">
            <a:extLst>
              <a:ext uri="{FF2B5EF4-FFF2-40B4-BE49-F238E27FC236}">
                <a16:creationId xmlns:a16="http://schemas.microsoft.com/office/drawing/2014/main" id="{6EFDBD82-7F91-0320-0C30-EC2773232FBC}"/>
              </a:ext>
            </a:extLst>
          </p:cNvPr>
          <p:cNvSpPr/>
          <p:nvPr/>
        </p:nvSpPr>
        <p:spPr>
          <a:xfrm>
            <a:off x="4583832" y="1459315"/>
            <a:ext cx="1487188" cy="1143000"/>
          </a:xfrm>
          <a:prstGeom prst="wedgeRoundRectCallou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sz="1800"/>
          </a:p>
        </p:txBody>
      </p:sp>
      <p:sp>
        <p:nvSpPr>
          <p:cNvPr id="21" name="Speech Bubble: Rectangle with Corners Rounded 20">
            <a:extLst>
              <a:ext uri="{FF2B5EF4-FFF2-40B4-BE49-F238E27FC236}">
                <a16:creationId xmlns:a16="http://schemas.microsoft.com/office/drawing/2014/main" id="{10D63BE2-8FCB-56E7-A5B6-9221BE315DEF}"/>
              </a:ext>
            </a:extLst>
          </p:cNvPr>
          <p:cNvSpPr/>
          <p:nvPr/>
        </p:nvSpPr>
        <p:spPr>
          <a:xfrm>
            <a:off x="5201511" y="578797"/>
            <a:ext cx="2705013" cy="1502625"/>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800" b="1" dirty="0"/>
              <a:t>Excellent idea to run days like this to help a lot of people without feeling rushed </a:t>
            </a:r>
            <a:endParaRPr lang="en-GB" sz="1800" b="1" dirty="0"/>
          </a:p>
        </p:txBody>
      </p:sp>
      <p:sp>
        <p:nvSpPr>
          <p:cNvPr id="23" name="Speech Bubble: Rectangle with Corners Rounded 22">
            <a:extLst>
              <a:ext uri="{FF2B5EF4-FFF2-40B4-BE49-F238E27FC236}">
                <a16:creationId xmlns:a16="http://schemas.microsoft.com/office/drawing/2014/main" id="{050CF6C9-9117-BE46-0FB2-143073C6E8BD}"/>
              </a:ext>
            </a:extLst>
          </p:cNvPr>
          <p:cNvSpPr/>
          <p:nvPr/>
        </p:nvSpPr>
        <p:spPr>
          <a:xfrm>
            <a:off x="8298184" y="3430139"/>
            <a:ext cx="3448808" cy="1044697"/>
          </a:xfrm>
          <a:prstGeom prst="wedgeRound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dirty="0"/>
              <a:t>I feel when people get together you realise you’re not on your own, sometimes I feel isolated </a:t>
            </a:r>
            <a:endParaRPr lang="en-GB" sz="1800" dirty="0"/>
          </a:p>
        </p:txBody>
      </p:sp>
      <p:sp>
        <p:nvSpPr>
          <p:cNvPr id="25" name="Oval 24">
            <a:extLst>
              <a:ext uri="{FF2B5EF4-FFF2-40B4-BE49-F238E27FC236}">
                <a16:creationId xmlns:a16="http://schemas.microsoft.com/office/drawing/2014/main" id="{775B78BE-E54D-C4F5-4453-C606F0F04681}"/>
              </a:ext>
            </a:extLst>
          </p:cNvPr>
          <p:cNvSpPr/>
          <p:nvPr/>
        </p:nvSpPr>
        <p:spPr>
          <a:xfrm>
            <a:off x="6232040" y="4959414"/>
            <a:ext cx="2520280" cy="1517587"/>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Very knowledgeable and all different types of help </a:t>
            </a:r>
            <a:endParaRPr lang="en-GB" sz="1800" dirty="0"/>
          </a:p>
        </p:txBody>
      </p:sp>
      <p:sp>
        <p:nvSpPr>
          <p:cNvPr id="27" name="Speech Bubble: Oval 26">
            <a:extLst>
              <a:ext uri="{FF2B5EF4-FFF2-40B4-BE49-F238E27FC236}">
                <a16:creationId xmlns:a16="http://schemas.microsoft.com/office/drawing/2014/main" id="{BCD192CB-7FD7-0222-DCD6-181DC44E6D74}"/>
              </a:ext>
            </a:extLst>
          </p:cNvPr>
          <p:cNvSpPr/>
          <p:nvPr/>
        </p:nvSpPr>
        <p:spPr>
          <a:xfrm>
            <a:off x="4227034" y="2601515"/>
            <a:ext cx="3676765" cy="1990907"/>
          </a:xfrm>
          <a:prstGeom prst="wedgeEllipseCallout">
            <a:avLst/>
          </a:prstGeom>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latin typeface="Aptos"/>
              </a:rPr>
              <a:t>They were helpful and gave some great advice and information. They gave me the right exercises to do. A really good day.</a:t>
            </a:r>
            <a:r>
              <a:rPr lang="en-US">
                <a:latin typeface="Aptos"/>
                <a:ea typeface="Aptos"/>
                <a:cs typeface="Aptos"/>
              </a:rPr>
              <a:t>​</a:t>
            </a:r>
            <a:endParaRPr lang="en-US" sz="1800" dirty="0"/>
          </a:p>
        </p:txBody>
      </p:sp>
      <p:pic>
        <p:nvPicPr>
          <p:cNvPr id="28" name="Picture 27" descr="Two women sitting in chairs&#10;&#10;Description automatically generated">
            <a:extLst>
              <a:ext uri="{FF2B5EF4-FFF2-40B4-BE49-F238E27FC236}">
                <a16:creationId xmlns:a16="http://schemas.microsoft.com/office/drawing/2014/main" id="{636A5A9A-B739-B4B9-8FBF-A719F3CED37A}"/>
              </a:ext>
            </a:extLst>
          </p:cNvPr>
          <p:cNvPicPr>
            <a:picLocks noChangeAspect="1"/>
          </p:cNvPicPr>
          <p:nvPr/>
        </p:nvPicPr>
        <p:blipFill>
          <a:blip r:embed="rId3"/>
          <a:stretch>
            <a:fillRect/>
          </a:stretch>
        </p:blipFill>
        <p:spPr>
          <a:xfrm>
            <a:off x="2610203" y="1420283"/>
            <a:ext cx="6915150" cy="4610100"/>
          </a:xfrm>
          <a:prstGeom prst="rect">
            <a:avLst/>
          </a:prstGeom>
          <a:ln>
            <a:noFill/>
          </a:ln>
          <a:effectLst>
            <a:softEdge rad="112500"/>
          </a:effectLst>
        </p:spPr>
      </p:pic>
    </p:spTree>
    <p:extLst>
      <p:ext uri="{BB962C8B-B14F-4D97-AF65-F5344CB8AC3E}">
        <p14:creationId xmlns:p14="http://schemas.microsoft.com/office/powerpoint/2010/main" val="30733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nodePh="1">
                                  <p:stCondLst>
                                    <p:cond delay="0"/>
                                  </p:stCondLst>
                                  <p:endCondLst>
                                    <p:cond evt="begin" delay="0">
                                      <p:tn val="25"/>
                                    </p:cond>
                                  </p:end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nodeType="afterEffect">
                                  <p:stCondLst>
                                    <p:cond delay="0"/>
                                  </p:stCondLst>
                                  <p:childTnLst>
                                    <p:set>
                                      <p:cBhvr>
                                        <p:cTn id="29"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p:bldP spid="21" grpId="0" animBg="1"/>
      <p:bldP spid="23" grpId="0" animBg="1"/>
      <p:bldP spid="25"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AA1F63-26E1-1D85-4B96-C97E293EC693}"/>
              </a:ext>
            </a:extLst>
          </p:cNvPr>
          <p:cNvSpPr txBox="1">
            <a:spLocks/>
          </p:cNvSpPr>
          <p:nvPr/>
        </p:nvSpPr>
        <p:spPr>
          <a:xfrm>
            <a:off x="609600" y="275167"/>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rPr>
              <a:t>Community Partner Testimonies </a:t>
            </a:r>
          </a:p>
        </p:txBody>
      </p:sp>
      <p:sp>
        <p:nvSpPr>
          <p:cNvPr id="7" name="Content Placeholder 3">
            <a:extLst>
              <a:ext uri="{FF2B5EF4-FFF2-40B4-BE49-F238E27FC236}">
                <a16:creationId xmlns:a16="http://schemas.microsoft.com/office/drawing/2014/main" id="{2D644C2E-39E6-D0BA-A65F-8D859BB97B74}"/>
              </a:ext>
            </a:extLst>
          </p:cNvPr>
          <p:cNvSpPr txBox="1">
            <a:spLocks/>
          </p:cNvSpPr>
          <p:nvPr/>
        </p:nvSpPr>
        <p:spPr>
          <a:xfrm>
            <a:off x="701040" y="1422680"/>
            <a:ext cx="2530624" cy="1440160"/>
          </a:xfrm>
          <a:prstGeom prst="wedgeRectCallout">
            <a:avLst>
              <a:gd name="adj1" fmla="val -20534"/>
              <a:gd name="adj2" fmla="val 81261"/>
            </a:avLst>
          </a:prstGeom>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n-US" sz="1600" b="1" kern="100" dirty="0">
                <a:ea typeface="Aptos" panose="020B0004020202020204" pitchFamily="34" charset="0"/>
                <a:cs typeface="Times New Roman" panose="02020603050405020304" pitchFamily="18" charset="0"/>
              </a:rPr>
              <a:t>SIAS</a:t>
            </a:r>
            <a:r>
              <a:rPr lang="en-US" sz="1600" kern="100" dirty="0">
                <a:ea typeface="Aptos" panose="020B0004020202020204" pitchFamily="34" charset="0"/>
                <a:cs typeface="Times New Roman" panose="02020603050405020304" pitchFamily="18" charset="0"/>
              </a:rPr>
              <a:t> – impressed by the number of attendees and felt had been successful in reaching out to the public in generally</a:t>
            </a:r>
            <a:endParaRPr lang="en-GB" sz="1600" kern="100" dirty="0">
              <a:ea typeface="Aptos" panose="020B0004020202020204" pitchFamily="34"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4E0BB842-D935-E934-9955-655A89274812}"/>
              </a:ext>
            </a:extLst>
          </p:cNvPr>
          <p:cNvSpPr/>
          <p:nvPr/>
        </p:nvSpPr>
        <p:spPr>
          <a:xfrm>
            <a:off x="8794599" y="565632"/>
            <a:ext cx="2962275" cy="2095500"/>
          </a:xfrm>
          <a:prstGeom prst="wedgeEllipseCallout">
            <a:avLst/>
          </a:prstGeom>
          <a:solidFill>
            <a:srgbClr val="C00000"/>
          </a:solidFill>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US" sz="1600" b="1" kern="100" dirty="0">
                <a:effectLst/>
                <a:ea typeface="Aptos" panose="020B0004020202020204" pitchFamily="34" charset="0"/>
                <a:cs typeface="Times New Roman" panose="02020603050405020304" pitchFamily="18" charset="0"/>
              </a:rPr>
              <a:t>Age UK </a:t>
            </a:r>
            <a:r>
              <a:rPr lang="en-US" sz="1600" kern="100" dirty="0">
                <a:effectLst/>
                <a:ea typeface="Aptos" panose="020B0004020202020204" pitchFamily="34" charset="0"/>
                <a:cs typeface="Times New Roman" panose="02020603050405020304" pitchFamily="18" charset="0"/>
              </a:rPr>
              <a:t>– A worthwhile event, organisers very communicative, great to speak to patients </a:t>
            </a:r>
            <a:endParaRPr lang="en-GB" sz="1200" kern="100" dirty="0">
              <a:effectLst/>
              <a:ea typeface="Aptos" panose="020B0004020202020204" pitchFamily="34" charset="0"/>
              <a:cs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D1BF09B5-C523-EEAB-1627-C68FD7DAEC9A}"/>
              </a:ext>
            </a:extLst>
          </p:cNvPr>
          <p:cNvSpPr/>
          <p:nvPr/>
        </p:nvSpPr>
        <p:spPr>
          <a:xfrm>
            <a:off x="4056140" y="3069174"/>
            <a:ext cx="2851001" cy="2487339"/>
          </a:xfrm>
          <a:prstGeom prst="wedgeRoundRectCallou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US" sz="1800" b="1" kern="100" dirty="0">
                <a:effectLst/>
                <a:ea typeface="Aptos" panose="020B0004020202020204" pitchFamily="34" charset="0"/>
                <a:cs typeface="Times New Roman" panose="02020603050405020304" pitchFamily="18" charset="0"/>
              </a:rPr>
              <a:t>Versus Arthritis </a:t>
            </a:r>
            <a:r>
              <a:rPr lang="en-US" sz="1800" kern="100" dirty="0">
                <a:effectLst/>
                <a:ea typeface="Aptos" panose="020B0004020202020204" pitchFamily="34" charset="0"/>
                <a:cs typeface="Times New Roman" panose="02020603050405020304" pitchFamily="18" charset="0"/>
              </a:rPr>
              <a:t>– Saw around 60 patients, giving valuable advice and raising the profile of the charity. </a:t>
            </a:r>
            <a:endParaRPr lang="en-GB" sz="1800" kern="100" dirty="0">
              <a:effectLst/>
              <a:ea typeface="Aptos" panose="020B0004020202020204" pitchFamily="34" charset="0"/>
              <a:cs typeface="Times New Roman" panose="02020603050405020304" pitchFamily="18" charset="0"/>
            </a:endParaRPr>
          </a:p>
          <a:p>
            <a:pPr algn="ctr">
              <a:lnSpc>
                <a:spcPct val="115000"/>
              </a:lnSpc>
              <a:spcAft>
                <a:spcPts val="800"/>
              </a:spcAft>
            </a:pPr>
            <a:r>
              <a:rPr lang="en-US" sz="1800" kern="100" dirty="0">
                <a:effectLst/>
                <a:ea typeface="Aptos" panose="020B0004020202020204" pitchFamily="34" charset="0"/>
                <a:cs typeface="Times New Roman" panose="02020603050405020304" pitchFamily="18" charset="0"/>
              </a:rPr>
              <a:t>Felt involved and supported by the team.</a:t>
            </a:r>
            <a:endParaRPr lang="en-GB" sz="1800" kern="100" dirty="0">
              <a:effectLst/>
              <a:ea typeface="Aptos" panose="020B0004020202020204" pitchFamily="34" charset="0"/>
              <a:cs typeface="Times New Roman" panose="02020603050405020304" pitchFamily="18" charset="0"/>
            </a:endParaRPr>
          </a:p>
        </p:txBody>
      </p:sp>
      <p:sp>
        <p:nvSpPr>
          <p:cNvPr id="13" name="Speech Bubble: Rectangle 12">
            <a:extLst>
              <a:ext uri="{FF2B5EF4-FFF2-40B4-BE49-F238E27FC236}">
                <a16:creationId xmlns:a16="http://schemas.microsoft.com/office/drawing/2014/main" id="{6F9ABA7E-B1FC-F358-F53D-1B2DA4BE8E75}"/>
              </a:ext>
            </a:extLst>
          </p:cNvPr>
          <p:cNvSpPr/>
          <p:nvPr/>
        </p:nvSpPr>
        <p:spPr>
          <a:xfrm>
            <a:off x="7525573" y="3316165"/>
            <a:ext cx="1901527" cy="1849605"/>
          </a:xfrm>
          <a:prstGeom prst="wedgeRectCallout">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US" sz="1600" b="1" kern="100" dirty="0">
                <a:solidFill>
                  <a:schemeClr val="tx1"/>
                </a:solidFill>
                <a:effectLst/>
                <a:ea typeface="Aptos" panose="020B0004020202020204" pitchFamily="34" charset="0"/>
                <a:cs typeface="Times New Roman" panose="02020603050405020304" pitchFamily="18" charset="0"/>
              </a:rPr>
              <a:t>OSSUR – </a:t>
            </a:r>
            <a:r>
              <a:rPr lang="en-US" sz="1600" kern="100" dirty="0">
                <a:solidFill>
                  <a:schemeClr val="tx1"/>
                </a:solidFill>
                <a:effectLst/>
                <a:ea typeface="Aptos" panose="020B0004020202020204" pitchFamily="34" charset="0"/>
                <a:cs typeface="Times New Roman" panose="02020603050405020304" pitchFamily="18" charset="0"/>
              </a:rPr>
              <a:t>Great working alongside the Knee Brace Team, and having direct impact with patients</a:t>
            </a:r>
            <a:endParaRPr lang="en-GB" sz="1200" kern="100" dirty="0">
              <a:solidFill>
                <a:schemeClr val="tx1"/>
              </a:solidFill>
              <a:effectLst/>
              <a:ea typeface="Aptos" panose="020B0004020202020204" pitchFamily="34" charset="0"/>
              <a:cs typeface="Times New Roman" panose="02020603050405020304" pitchFamily="18" charset="0"/>
            </a:endParaRPr>
          </a:p>
        </p:txBody>
      </p:sp>
      <p:sp>
        <p:nvSpPr>
          <p:cNvPr id="15" name="Speech Bubble: Oval 14">
            <a:extLst>
              <a:ext uri="{FF2B5EF4-FFF2-40B4-BE49-F238E27FC236}">
                <a16:creationId xmlns:a16="http://schemas.microsoft.com/office/drawing/2014/main" id="{07C81BF6-E04C-81CD-7604-9FC77044AF1B}"/>
              </a:ext>
            </a:extLst>
          </p:cNvPr>
          <p:cNvSpPr/>
          <p:nvPr/>
        </p:nvSpPr>
        <p:spPr>
          <a:xfrm>
            <a:off x="700666" y="3983737"/>
            <a:ext cx="2923431" cy="2353660"/>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US" sz="1600" kern="100" dirty="0">
                <a:solidFill>
                  <a:schemeClr val="tx1"/>
                </a:solidFill>
                <a:effectLst/>
                <a:ea typeface="Aptos" panose="020B0004020202020204" pitchFamily="34" charset="0"/>
                <a:cs typeface="Times New Roman" panose="02020603050405020304" pitchFamily="18" charset="0"/>
              </a:rPr>
              <a:t>Lovely feedback at the end from the team lead about contribution to the day and how appreciated work during the day was </a:t>
            </a:r>
            <a:endParaRPr lang="en-GB" sz="1600" kern="100" dirty="0">
              <a:solidFill>
                <a:schemeClr val="tx1"/>
              </a:solidFill>
              <a:effectLst/>
              <a:ea typeface="Aptos" panose="020B0004020202020204" pitchFamily="34" charset="0"/>
              <a:cs typeface="Times New Roman" panose="02020603050405020304" pitchFamily="18" charset="0"/>
            </a:endParaRPr>
          </a:p>
        </p:txBody>
      </p:sp>
      <p:sp>
        <p:nvSpPr>
          <p:cNvPr id="17" name="Speech Bubble: Rectangle with Corners Rounded 16">
            <a:extLst>
              <a:ext uri="{FF2B5EF4-FFF2-40B4-BE49-F238E27FC236}">
                <a16:creationId xmlns:a16="http://schemas.microsoft.com/office/drawing/2014/main" id="{948A546A-C80B-18EF-FC0F-B4B19A50A744}"/>
              </a:ext>
            </a:extLst>
          </p:cNvPr>
          <p:cNvSpPr/>
          <p:nvPr/>
        </p:nvSpPr>
        <p:spPr>
          <a:xfrm>
            <a:off x="4728566" y="1490389"/>
            <a:ext cx="2895600" cy="1328076"/>
          </a:xfrm>
          <a:prstGeom prst="wedgeRoundRectCallout">
            <a:avLst/>
          </a:prstGeom>
          <a:gradFill>
            <a:gsLst>
              <a:gs pos="93000">
                <a:schemeClr val="accent4">
                  <a:lumMod val="60000"/>
                  <a:lumOff val="40000"/>
                </a:schemeClr>
              </a:gs>
              <a:gs pos="94000">
                <a:schemeClr val="accent5">
                  <a:shade val="93000"/>
                  <a:satMod val="130000"/>
                </a:schemeClr>
              </a:gs>
              <a:gs pos="100000">
                <a:schemeClr val="accent5">
                  <a:shade val="94000"/>
                  <a:satMod val="135000"/>
                </a:schemeClr>
              </a:gs>
            </a:gsLst>
            <a:lin ang="16200000" scaled="0"/>
          </a:gra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US" sz="1800" kern="100" dirty="0">
                <a:effectLst/>
                <a:ea typeface="Aptos" panose="020B0004020202020204" pitchFamily="34" charset="0"/>
                <a:cs typeface="Times New Roman" panose="02020603050405020304" pitchFamily="18" charset="0"/>
              </a:rPr>
              <a:t>Time to have conversations with patients.  Multiple services to input </a:t>
            </a:r>
            <a:endParaRPr lang="en-GB" sz="1800" kern="100" dirty="0">
              <a:effectLst/>
              <a:ea typeface="Aptos" panose="020B0004020202020204" pitchFamily="34"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9056A2CC-7EB3-F64B-48F1-D97D0CA1A184}"/>
              </a:ext>
            </a:extLst>
          </p:cNvPr>
          <p:cNvSpPr/>
          <p:nvPr/>
        </p:nvSpPr>
        <p:spPr>
          <a:xfrm>
            <a:off x="9685368" y="4171150"/>
            <a:ext cx="2074784" cy="2162175"/>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800" dirty="0"/>
              <a:t>Huge organizational task but very well led and posture collaboration with partners</a:t>
            </a:r>
            <a:endParaRPr lang="en-GB" sz="1800" dirty="0"/>
          </a:p>
        </p:txBody>
      </p:sp>
    </p:spTree>
    <p:extLst>
      <p:ext uri="{BB962C8B-B14F-4D97-AF65-F5344CB8AC3E}">
        <p14:creationId xmlns:p14="http://schemas.microsoft.com/office/powerpoint/2010/main" val="29556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animBg="1"/>
      <p:bldP spid="11" grpId="0" animBg="1"/>
      <p:bldP spid="13" grpId="0" animBg="1"/>
      <p:bldP spid="15"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1A01-80FD-3AE7-42A8-BF79EF1F52EE}"/>
              </a:ext>
            </a:extLst>
          </p:cNvPr>
          <p:cNvSpPr>
            <a:spLocks noGrp="1"/>
          </p:cNvSpPr>
          <p:nvPr>
            <p:ph type="title"/>
          </p:nvPr>
        </p:nvSpPr>
        <p:spPr/>
        <p:txBody>
          <a:bodyPr/>
          <a:lstStyle/>
          <a:p>
            <a:r>
              <a:rPr lang="en-GB" b="1" dirty="0">
                <a:solidFill>
                  <a:srgbClr val="0070C0"/>
                </a:solidFill>
              </a:rPr>
              <a:t>CAD Innovation - Session Aims:</a:t>
            </a:r>
          </a:p>
        </p:txBody>
      </p:sp>
      <p:sp>
        <p:nvSpPr>
          <p:cNvPr id="3" name="Content Placeholder 2">
            <a:extLst>
              <a:ext uri="{FF2B5EF4-FFF2-40B4-BE49-F238E27FC236}">
                <a16:creationId xmlns:a16="http://schemas.microsoft.com/office/drawing/2014/main" id="{7E71EFFB-6D64-46BF-D869-7565D3DD0A63}"/>
              </a:ext>
            </a:extLst>
          </p:cNvPr>
          <p:cNvSpPr>
            <a:spLocks noGrp="1"/>
          </p:cNvSpPr>
          <p:nvPr>
            <p:ph idx="1"/>
          </p:nvPr>
        </p:nvSpPr>
        <p:spPr/>
        <p:txBody>
          <a:bodyPr vert="horz" lIns="91440" tIns="45720" rIns="91440" bIns="45720" rtlCol="0" anchor="t">
            <a:normAutofit/>
          </a:bodyPr>
          <a:lstStyle/>
          <a:p>
            <a:pPr marL="571500" indent="-571500">
              <a:buFont typeface="+mj-lt"/>
              <a:buAutoNum type="romanUcPeriod"/>
            </a:pPr>
            <a:r>
              <a:rPr lang="en-GB" dirty="0"/>
              <a:t>What are CADs &amp; why now?</a:t>
            </a:r>
            <a:br>
              <a:rPr lang="en-GB" dirty="0"/>
            </a:br>
            <a:endParaRPr lang="en-GB" dirty="0"/>
          </a:p>
          <a:p>
            <a:pPr marL="571500" indent="-571500">
              <a:buFont typeface="+mj-lt"/>
              <a:buAutoNum type="romanUcPeriod"/>
            </a:pPr>
            <a:r>
              <a:rPr lang="en-GB" dirty="0"/>
              <a:t>Provide detail on key chosen areas of planning </a:t>
            </a:r>
            <a:br>
              <a:rPr lang="en-GB" dirty="0"/>
            </a:br>
            <a:endParaRPr lang="en-GB" dirty="0"/>
          </a:p>
          <a:p>
            <a:pPr marL="571500" indent="-571500">
              <a:buFont typeface="+mj-lt"/>
              <a:buAutoNum type="romanUcPeriod"/>
            </a:pPr>
            <a:r>
              <a:rPr lang="en-GB" dirty="0"/>
              <a:t>Share outcomes </a:t>
            </a:r>
            <a:br>
              <a:rPr lang="en-GB" dirty="0"/>
            </a:br>
            <a:endParaRPr lang="en-GB" dirty="0"/>
          </a:p>
          <a:p>
            <a:pPr marL="571500" indent="-571500">
              <a:buFont typeface="+mj-lt"/>
              <a:buAutoNum type="romanUcPeriod"/>
            </a:pPr>
            <a:r>
              <a:rPr lang="en-GB" dirty="0"/>
              <a:t>Look to the future </a:t>
            </a:r>
          </a:p>
          <a:p>
            <a:pPr marL="0" indent="0">
              <a:buNone/>
            </a:pPr>
            <a:endParaRPr lang="en-GB" dirty="0"/>
          </a:p>
        </p:txBody>
      </p:sp>
      <p:pic>
        <p:nvPicPr>
          <p:cNvPr id="4" name="Picture 3" descr="A person in a white shirt&#10;&#10;Description automatically generated">
            <a:extLst>
              <a:ext uri="{FF2B5EF4-FFF2-40B4-BE49-F238E27FC236}">
                <a16:creationId xmlns:a16="http://schemas.microsoft.com/office/drawing/2014/main" id="{122A80E6-30AC-BC79-3129-3F0E7A573E69}"/>
              </a:ext>
            </a:extLst>
          </p:cNvPr>
          <p:cNvPicPr>
            <a:picLocks noChangeAspect="1"/>
          </p:cNvPicPr>
          <p:nvPr/>
        </p:nvPicPr>
        <p:blipFill>
          <a:blip r:embed="rId3"/>
          <a:stretch>
            <a:fillRect/>
          </a:stretch>
        </p:blipFill>
        <p:spPr>
          <a:xfrm>
            <a:off x="7686317" y="3694528"/>
            <a:ext cx="4248912" cy="2835783"/>
          </a:xfrm>
          <a:prstGeom prst="rect">
            <a:avLst/>
          </a:prstGeom>
          <a:ln>
            <a:noFill/>
          </a:ln>
          <a:effectLst>
            <a:softEdge rad="112500"/>
          </a:effectLst>
        </p:spPr>
      </p:pic>
    </p:spTree>
    <p:extLst>
      <p:ext uri="{BB962C8B-B14F-4D97-AF65-F5344CB8AC3E}">
        <p14:creationId xmlns:p14="http://schemas.microsoft.com/office/powerpoint/2010/main" val="3251837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FEAEDA6-40CF-159A-BB09-F09E62DFD6A5}"/>
              </a:ext>
            </a:extLst>
          </p:cNvPr>
          <p:cNvSpPr>
            <a:spLocks noGrp="1"/>
          </p:cNvSpPr>
          <p:nvPr>
            <p:ph type="body" sz="half" idx="2"/>
          </p:nvPr>
        </p:nvSpPr>
        <p:spPr>
          <a:xfrm>
            <a:off x="353569" y="2204062"/>
            <a:ext cx="4465276" cy="4524185"/>
          </a:xfrm>
        </p:spPr>
        <p:txBody>
          <a:bodyPr/>
          <a:lstStyle/>
          <a:p>
            <a:endParaRPr lang="en-US" sz="2200" b="1" dirty="0"/>
          </a:p>
          <a:p>
            <a:pPr marL="342900" indent="-342900">
              <a:buFont typeface="Arial" panose="020B0604020202020204" pitchFamily="34" charset="0"/>
              <a:buChar char="•"/>
            </a:pPr>
            <a:r>
              <a:rPr lang="en-US" sz="2200" dirty="0"/>
              <a:t>How well prepared did you feel in advance of the CAD?</a:t>
            </a:r>
          </a:p>
          <a:p>
            <a:endParaRPr lang="en-US" sz="2200" dirty="0"/>
          </a:p>
          <a:p>
            <a:endParaRPr lang="en-US" sz="2200" dirty="0"/>
          </a:p>
          <a:p>
            <a:pPr marL="342900" indent="-342900">
              <a:buFont typeface="Arial" panose="020B0604020202020204" pitchFamily="34" charset="0"/>
              <a:buChar char="•"/>
            </a:pPr>
            <a:r>
              <a:rPr lang="en-US" sz="2000" dirty="0"/>
              <a:t>How well did you understand your role and responsibilities on the day?</a:t>
            </a:r>
          </a:p>
          <a:p>
            <a:endParaRPr lang="en-US" dirty="0"/>
          </a:p>
        </p:txBody>
      </p:sp>
      <p:graphicFrame>
        <p:nvGraphicFramePr>
          <p:cNvPr id="7" name="Content Placeholder 6">
            <a:extLst>
              <a:ext uri="{FF2B5EF4-FFF2-40B4-BE49-F238E27FC236}">
                <a16:creationId xmlns:a16="http://schemas.microsoft.com/office/drawing/2014/main" id="{6878B064-CE54-178A-DBC5-6484ACDC7AEC}"/>
              </a:ext>
            </a:extLst>
          </p:cNvPr>
          <p:cNvGraphicFramePr>
            <a:graphicFrameLocks noGrp="1"/>
          </p:cNvGraphicFramePr>
          <p:nvPr>
            <p:ph idx="1"/>
          </p:nvPr>
        </p:nvGraphicFramePr>
        <p:xfrm>
          <a:off x="5099051" y="548680"/>
          <a:ext cx="5299075" cy="24606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3053AFB7-DE96-E50D-D23F-665B0B51502D}"/>
              </a:ext>
            </a:extLst>
          </p:cNvPr>
          <p:cNvGraphicFramePr/>
          <p:nvPr/>
        </p:nvGraphicFramePr>
        <p:xfrm>
          <a:off x="5095215" y="3212976"/>
          <a:ext cx="5299075" cy="273630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3F150EC9-99E5-57C2-6031-7D98BC042A4F}"/>
              </a:ext>
            </a:extLst>
          </p:cNvPr>
          <p:cNvSpPr txBox="1"/>
          <p:nvPr/>
        </p:nvSpPr>
        <p:spPr>
          <a:xfrm>
            <a:off x="6744072" y="150079"/>
            <a:ext cx="1728192" cy="400110"/>
          </a:xfrm>
          <a:prstGeom prst="rect">
            <a:avLst/>
          </a:prstGeom>
          <a:noFill/>
        </p:spPr>
        <p:txBody>
          <a:bodyPr wrap="square">
            <a:spAutoFit/>
          </a:bodyPr>
          <a:lstStyle/>
          <a:p>
            <a:r>
              <a:rPr lang="en-GB" sz="2000" b="1" dirty="0">
                <a:solidFill>
                  <a:schemeClr val="bg1"/>
                </a:solidFill>
              </a:rPr>
              <a:t>57 Responses</a:t>
            </a:r>
          </a:p>
        </p:txBody>
      </p:sp>
      <p:sp>
        <p:nvSpPr>
          <p:cNvPr id="4" name="Title 3">
            <a:extLst>
              <a:ext uri="{FF2B5EF4-FFF2-40B4-BE49-F238E27FC236}">
                <a16:creationId xmlns:a16="http://schemas.microsoft.com/office/drawing/2014/main" id="{17E15DD3-E586-5FC7-57C3-E6563DE0BBA8}"/>
              </a:ext>
            </a:extLst>
          </p:cNvPr>
          <p:cNvSpPr>
            <a:spLocks noGrp="1"/>
          </p:cNvSpPr>
          <p:nvPr>
            <p:ph type="title"/>
          </p:nvPr>
        </p:nvSpPr>
        <p:spPr>
          <a:xfrm>
            <a:off x="682778" y="943610"/>
            <a:ext cx="4011084" cy="1162051"/>
          </a:xfrm>
        </p:spPr>
        <p:txBody>
          <a:bodyPr>
            <a:normAutofit fontScale="90000"/>
          </a:bodyPr>
          <a:lstStyle/>
          <a:p>
            <a:r>
              <a:rPr lang="en-GB" sz="4400" dirty="0">
                <a:latin typeface="Aptos Display"/>
              </a:rPr>
              <a:t>Staff &amp; Partners Feedback</a:t>
            </a:r>
            <a:endParaRPr lang="en-US" sz="4400">
              <a:latin typeface="Aptos Display"/>
            </a:endParaRPr>
          </a:p>
          <a:p>
            <a:endParaRPr lang="en-US" dirty="0">
              <a:ea typeface="Calibri"/>
              <a:cs typeface="Calibri"/>
            </a:endParaRPr>
          </a:p>
        </p:txBody>
      </p:sp>
    </p:spTree>
    <p:extLst>
      <p:ext uri="{BB962C8B-B14F-4D97-AF65-F5344CB8AC3E}">
        <p14:creationId xmlns:p14="http://schemas.microsoft.com/office/powerpoint/2010/main" val="195616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0F57061-2CC3-D71C-D8DB-AFCBBB648900}"/>
              </a:ext>
            </a:extLst>
          </p:cNvPr>
          <p:cNvGraphicFramePr/>
          <p:nvPr/>
        </p:nvGraphicFramePr>
        <p:xfrm>
          <a:off x="2415116" y="1898318"/>
          <a:ext cx="7369268" cy="43783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562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4A18-0EDE-9D7C-F97D-3685201D96DB}"/>
              </a:ext>
            </a:extLst>
          </p:cNvPr>
          <p:cNvSpPr>
            <a:spLocks noGrp="1"/>
          </p:cNvSpPr>
          <p:nvPr>
            <p:ph type="title"/>
          </p:nvPr>
        </p:nvSpPr>
        <p:spPr>
          <a:xfrm>
            <a:off x="1524001" y="150808"/>
            <a:ext cx="3465532" cy="1162051"/>
          </a:xfrm>
        </p:spPr>
        <p:txBody>
          <a:bodyPr wrap="square" anchor="b">
            <a:noAutofit/>
          </a:bodyPr>
          <a:lstStyle/>
          <a:p>
            <a:r>
              <a:rPr lang="en-GB" sz="3600" dirty="0"/>
              <a:t>Staff &amp; Partners Feedback </a:t>
            </a:r>
            <a:r>
              <a:rPr lang="en-GB" sz="2400" dirty="0"/>
              <a:t>– </a:t>
            </a:r>
            <a:r>
              <a:rPr lang="en-GB" sz="2400" dirty="0" err="1"/>
              <a:t>cont</a:t>
            </a:r>
            <a:r>
              <a:rPr lang="en-GB" sz="2400" dirty="0"/>
              <a:t>…</a:t>
            </a:r>
            <a:endParaRPr lang="en-GB" sz="3600" dirty="0"/>
          </a:p>
        </p:txBody>
      </p:sp>
      <p:sp>
        <p:nvSpPr>
          <p:cNvPr id="10" name="Text Placeholder 3">
            <a:extLst>
              <a:ext uri="{FF2B5EF4-FFF2-40B4-BE49-F238E27FC236}">
                <a16:creationId xmlns:a16="http://schemas.microsoft.com/office/drawing/2014/main" id="{4FEAEDA6-40CF-159A-BB09-F09E62DFD6A5}"/>
              </a:ext>
            </a:extLst>
          </p:cNvPr>
          <p:cNvSpPr>
            <a:spLocks noGrp="1"/>
          </p:cNvSpPr>
          <p:nvPr>
            <p:ph type="body" sz="half" idx="2"/>
          </p:nvPr>
        </p:nvSpPr>
        <p:spPr>
          <a:xfrm>
            <a:off x="1524001" y="1234798"/>
            <a:ext cx="3465532" cy="5853113"/>
          </a:xfrm>
        </p:spPr>
        <p:txBody>
          <a:bodyPr/>
          <a:lstStyle/>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How much did you enjoy taking part on the day?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To what extent did you feel valued and appreciated for your contribution to the CAD?</a:t>
            </a:r>
          </a:p>
          <a:p>
            <a:endParaRPr lang="en-US" dirty="0"/>
          </a:p>
        </p:txBody>
      </p:sp>
      <p:graphicFrame>
        <p:nvGraphicFramePr>
          <p:cNvPr id="3" name="Content Placeholder 2">
            <a:extLst>
              <a:ext uri="{FF2B5EF4-FFF2-40B4-BE49-F238E27FC236}">
                <a16:creationId xmlns:a16="http://schemas.microsoft.com/office/drawing/2014/main" id="{AAC9FDC5-7BCA-1CC9-0DF4-86F02B95EC2A}"/>
              </a:ext>
            </a:extLst>
          </p:cNvPr>
          <p:cNvGraphicFramePr>
            <a:graphicFrameLocks noGrp="1"/>
          </p:cNvGraphicFramePr>
          <p:nvPr>
            <p:ph idx="1"/>
          </p:nvPr>
        </p:nvGraphicFramePr>
        <p:xfrm>
          <a:off x="5099050" y="476673"/>
          <a:ext cx="5389438" cy="2664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41E5C28D-5D1A-87A2-2D9B-909432BD53B9}"/>
              </a:ext>
            </a:extLst>
          </p:cNvPr>
          <p:cNvGraphicFramePr/>
          <p:nvPr/>
        </p:nvGraphicFramePr>
        <p:xfrm>
          <a:off x="5099050" y="3284985"/>
          <a:ext cx="5389438" cy="266429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4DD2CA6A-C87B-DBDC-3766-A78EAD0410B9}"/>
              </a:ext>
            </a:extLst>
          </p:cNvPr>
          <p:cNvSpPr txBox="1"/>
          <p:nvPr/>
        </p:nvSpPr>
        <p:spPr>
          <a:xfrm>
            <a:off x="6960096" y="86558"/>
            <a:ext cx="1656184" cy="400110"/>
          </a:xfrm>
          <a:prstGeom prst="rect">
            <a:avLst/>
          </a:prstGeom>
          <a:noFill/>
        </p:spPr>
        <p:txBody>
          <a:bodyPr wrap="square">
            <a:spAutoFit/>
          </a:bodyPr>
          <a:lstStyle/>
          <a:p>
            <a:r>
              <a:rPr lang="en-GB" sz="2000" b="1" dirty="0">
                <a:solidFill>
                  <a:schemeClr val="bg1"/>
                </a:solidFill>
              </a:rPr>
              <a:t>57 Responses</a:t>
            </a:r>
          </a:p>
        </p:txBody>
      </p:sp>
    </p:spTree>
    <p:extLst>
      <p:ext uri="{BB962C8B-B14F-4D97-AF65-F5344CB8AC3E}">
        <p14:creationId xmlns:p14="http://schemas.microsoft.com/office/powerpoint/2010/main" val="1508063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4A18-0EDE-9D7C-F97D-3685201D96DB}"/>
              </a:ext>
            </a:extLst>
          </p:cNvPr>
          <p:cNvSpPr>
            <a:spLocks noGrp="1"/>
          </p:cNvSpPr>
          <p:nvPr>
            <p:ph type="title"/>
          </p:nvPr>
        </p:nvSpPr>
        <p:spPr>
          <a:xfrm>
            <a:off x="1524001" y="150808"/>
            <a:ext cx="3465532" cy="973937"/>
          </a:xfrm>
        </p:spPr>
        <p:txBody>
          <a:bodyPr wrap="square" anchor="b">
            <a:noAutofit/>
          </a:bodyPr>
          <a:lstStyle/>
          <a:p>
            <a:r>
              <a:rPr lang="en-GB" sz="3600" dirty="0"/>
              <a:t>Staff &amp; Partners Feedback </a:t>
            </a:r>
            <a:r>
              <a:rPr lang="en-GB" sz="2400" dirty="0"/>
              <a:t>– </a:t>
            </a:r>
            <a:r>
              <a:rPr lang="en-GB" sz="2400" dirty="0" err="1"/>
              <a:t>cont</a:t>
            </a:r>
            <a:r>
              <a:rPr lang="en-GB" sz="2400" dirty="0"/>
              <a:t>…</a:t>
            </a:r>
            <a:endParaRPr lang="en-GB" sz="3600" dirty="0"/>
          </a:p>
        </p:txBody>
      </p:sp>
      <p:sp>
        <p:nvSpPr>
          <p:cNvPr id="10" name="Text Placeholder 3">
            <a:extLst>
              <a:ext uri="{FF2B5EF4-FFF2-40B4-BE49-F238E27FC236}">
                <a16:creationId xmlns:a16="http://schemas.microsoft.com/office/drawing/2014/main" id="{4FEAEDA6-40CF-159A-BB09-F09E62DFD6A5}"/>
              </a:ext>
            </a:extLst>
          </p:cNvPr>
          <p:cNvSpPr>
            <a:spLocks noGrp="1"/>
          </p:cNvSpPr>
          <p:nvPr>
            <p:ph type="body" sz="half" idx="2"/>
          </p:nvPr>
        </p:nvSpPr>
        <p:spPr>
          <a:xfrm>
            <a:off x="1524001" y="1234798"/>
            <a:ext cx="3465532" cy="5853113"/>
          </a:xfrm>
        </p:spPr>
        <p:txBody>
          <a:bodyPr/>
          <a:lstStyle/>
          <a:p>
            <a:pPr marL="342900" indent="-342900">
              <a:buFont typeface="Arial" panose="020B0604020202020204" pitchFamily="34" charset="0"/>
              <a:buChar char="•"/>
            </a:pPr>
            <a:r>
              <a:rPr lang="en-GB" sz="2000" dirty="0"/>
              <a:t>How did the care offered at this cad compare to standard NHS MSK Physio care?</a:t>
            </a:r>
          </a:p>
          <a:p>
            <a:pPr marL="342900" indent="-342900">
              <a:buFont typeface="Arial" panose="020B0604020202020204" pitchFamily="34" charset="0"/>
              <a:buChar char="•"/>
            </a:pPr>
            <a:endParaRPr lang="en-US" sz="2000" dirty="0"/>
          </a:p>
          <a:p>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How well do you think the format of the CAD facilitated the delivery of MSK Care?</a:t>
            </a:r>
          </a:p>
          <a:p>
            <a:endParaRPr lang="en-US" dirty="0"/>
          </a:p>
        </p:txBody>
      </p:sp>
      <p:graphicFrame>
        <p:nvGraphicFramePr>
          <p:cNvPr id="3" name="Content Placeholder 2">
            <a:extLst>
              <a:ext uri="{FF2B5EF4-FFF2-40B4-BE49-F238E27FC236}">
                <a16:creationId xmlns:a16="http://schemas.microsoft.com/office/drawing/2014/main" id="{0020A325-2103-B15C-8D5E-7FDF1B86A6C8}"/>
              </a:ext>
            </a:extLst>
          </p:cNvPr>
          <p:cNvGraphicFramePr>
            <a:graphicFrameLocks noGrp="1"/>
          </p:cNvGraphicFramePr>
          <p:nvPr>
            <p:ph idx="1"/>
          </p:nvPr>
        </p:nvGraphicFramePr>
        <p:xfrm>
          <a:off x="5099050" y="548680"/>
          <a:ext cx="5486400" cy="25798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F1F603CB-EE86-805D-4E6F-59B3C73837FE}"/>
              </a:ext>
            </a:extLst>
          </p:cNvPr>
          <p:cNvGraphicFramePr/>
          <p:nvPr/>
        </p:nvGraphicFramePr>
        <p:xfrm>
          <a:off x="5099050" y="3369394"/>
          <a:ext cx="5486400" cy="257988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E2207E6-B9EA-FB66-492C-795C280BD32C}"/>
              </a:ext>
            </a:extLst>
          </p:cNvPr>
          <p:cNvSpPr txBox="1"/>
          <p:nvPr/>
        </p:nvSpPr>
        <p:spPr>
          <a:xfrm>
            <a:off x="6816080" y="123186"/>
            <a:ext cx="1872208" cy="400110"/>
          </a:xfrm>
          <a:prstGeom prst="rect">
            <a:avLst/>
          </a:prstGeom>
          <a:noFill/>
        </p:spPr>
        <p:txBody>
          <a:bodyPr wrap="square">
            <a:spAutoFit/>
          </a:bodyPr>
          <a:lstStyle/>
          <a:p>
            <a:r>
              <a:rPr lang="en-GB" sz="2000" b="1" dirty="0">
                <a:solidFill>
                  <a:schemeClr val="bg1"/>
                </a:solidFill>
              </a:rPr>
              <a:t>57 Responses</a:t>
            </a:r>
          </a:p>
        </p:txBody>
      </p:sp>
    </p:spTree>
    <p:extLst>
      <p:ext uri="{BB962C8B-B14F-4D97-AF65-F5344CB8AC3E}">
        <p14:creationId xmlns:p14="http://schemas.microsoft.com/office/powerpoint/2010/main" val="2263230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620F5-0988-E5C0-D390-0B2409C73075}"/>
              </a:ext>
            </a:extLst>
          </p:cNvPr>
          <p:cNvSpPr>
            <a:spLocks noGrp="1"/>
          </p:cNvSpPr>
          <p:nvPr>
            <p:ph type="title"/>
          </p:nvPr>
        </p:nvSpPr>
        <p:spPr/>
        <p:txBody>
          <a:bodyPr/>
          <a:lstStyle/>
          <a:p>
            <a:r>
              <a:rPr lang="en-US" b="1" dirty="0">
                <a:solidFill>
                  <a:srgbClr val="0070C0"/>
                </a:solidFill>
              </a:rPr>
              <a:t>DNA's </a:t>
            </a:r>
          </a:p>
        </p:txBody>
      </p:sp>
      <p:pic>
        <p:nvPicPr>
          <p:cNvPr id="4" name="Content Placeholder 3">
            <a:extLst>
              <a:ext uri="{FF2B5EF4-FFF2-40B4-BE49-F238E27FC236}">
                <a16:creationId xmlns:a16="http://schemas.microsoft.com/office/drawing/2014/main" id="{F03CF698-0E18-09F1-0FAE-429FA35C9513}"/>
              </a:ext>
            </a:extLst>
          </p:cNvPr>
          <p:cNvPicPr>
            <a:picLocks noGrp="1" noChangeAspect="1"/>
          </p:cNvPicPr>
          <p:nvPr>
            <p:ph idx="1"/>
          </p:nvPr>
        </p:nvPicPr>
        <p:blipFill>
          <a:blip r:embed="rId3"/>
          <a:stretch>
            <a:fillRect/>
          </a:stretch>
        </p:blipFill>
        <p:spPr>
          <a:xfrm>
            <a:off x="2352194" y="2052133"/>
            <a:ext cx="7495309" cy="4190807"/>
          </a:xfrm>
        </p:spPr>
      </p:pic>
    </p:spTree>
    <p:extLst>
      <p:ext uri="{BB962C8B-B14F-4D97-AF65-F5344CB8AC3E}">
        <p14:creationId xmlns:p14="http://schemas.microsoft.com/office/powerpoint/2010/main" val="3092652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39217-A3E9-B28A-BD7F-3A5F7BAD0971}"/>
              </a:ext>
            </a:extLst>
          </p:cNvPr>
          <p:cNvSpPr>
            <a:spLocks noGrp="1"/>
          </p:cNvSpPr>
          <p:nvPr>
            <p:ph type="title"/>
          </p:nvPr>
        </p:nvSpPr>
        <p:spPr/>
        <p:txBody>
          <a:bodyPr/>
          <a:lstStyle/>
          <a:p>
            <a:r>
              <a:rPr lang="en-US" b="1" dirty="0">
                <a:solidFill>
                  <a:srgbClr val="0070C0"/>
                </a:solidFill>
              </a:rPr>
              <a:t>Next Steps...</a:t>
            </a:r>
            <a:endParaRPr lang="en-US" b="1">
              <a:solidFill>
                <a:srgbClr val="0070C0"/>
              </a:solidFill>
            </a:endParaRPr>
          </a:p>
        </p:txBody>
      </p:sp>
      <p:graphicFrame>
        <p:nvGraphicFramePr>
          <p:cNvPr id="4" name="Diagram 3">
            <a:extLst>
              <a:ext uri="{FF2B5EF4-FFF2-40B4-BE49-F238E27FC236}">
                <a16:creationId xmlns:a16="http://schemas.microsoft.com/office/drawing/2014/main" id="{4AA70576-92F5-1667-4A70-7BF9F49F4C4D}"/>
              </a:ext>
            </a:extLst>
          </p:cNvPr>
          <p:cNvGraphicFramePr/>
          <p:nvPr/>
        </p:nvGraphicFramePr>
        <p:xfrm>
          <a:off x="5602625" y="1928784"/>
          <a:ext cx="6591982" cy="4708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9478B20-287F-B978-AA9C-ED98B55060CB}"/>
              </a:ext>
            </a:extLst>
          </p:cNvPr>
          <p:cNvSpPr txBox="1"/>
          <p:nvPr/>
        </p:nvSpPr>
        <p:spPr>
          <a:xfrm>
            <a:off x="836908" y="1805553"/>
            <a:ext cx="602367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Sans-Serif"/>
              <a:buChar char="•"/>
            </a:pPr>
            <a:r>
              <a:rPr lang="en-US" sz="2800" dirty="0">
                <a:cs typeface="Arial"/>
              </a:rPr>
              <a:t>Mini CADs – specialty specific and non MSK​</a:t>
            </a:r>
            <a:br>
              <a:rPr lang="en-US" sz="2800" dirty="0">
                <a:cs typeface="Arial"/>
              </a:rPr>
            </a:br>
            <a:endParaRPr lang="en-US" sz="2800" dirty="0">
              <a:cs typeface="Arial"/>
            </a:endParaRPr>
          </a:p>
          <a:p>
            <a:pPr marL="228600" indent="-228600">
              <a:buFont typeface="Arial,Sans-Serif"/>
              <a:buChar char="•"/>
            </a:pPr>
            <a:r>
              <a:rPr lang="en-US" sz="2800" dirty="0">
                <a:cs typeface="Arial"/>
              </a:rPr>
              <a:t>BHH/GHH/BCHC​</a:t>
            </a:r>
            <a:br>
              <a:rPr lang="en-US" sz="2800" dirty="0">
                <a:cs typeface="Arial"/>
              </a:rPr>
            </a:br>
            <a:endParaRPr lang="en-US" sz="2800" dirty="0">
              <a:cs typeface="Arial"/>
            </a:endParaRPr>
          </a:p>
          <a:p>
            <a:pPr marL="228600" indent="-228600">
              <a:buFont typeface="Arial,Sans-Serif"/>
              <a:buChar char="•"/>
            </a:pPr>
            <a:r>
              <a:rPr lang="en-US" sz="2800" dirty="0">
                <a:cs typeface="Arial"/>
              </a:rPr>
              <a:t>Analysis Social Justice ​</a:t>
            </a:r>
            <a:br>
              <a:rPr lang="en-US" sz="2800" dirty="0">
                <a:cs typeface="Arial"/>
              </a:rPr>
            </a:br>
            <a:endParaRPr lang="en-US" sz="2800" dirty="0">
              <a:cs typeface="Arial"/>
            </a:endParaRPr>
          </a:p>
          <a:p>
            <a:pPr marL="228600" indent="-228600">
              <a:buFont typeface="Arial,Sans-Serif"/>
              <a:buChar char="•"/>
            </a:pPr>
            <a:r>
              <a:rPr lang="en-US" sz="2800" dirty="0">
                <a:cs typeface="Arial"/>
              </a:rPr>
              <a:t>Business as Usual?​</a:t>
            </a:r>
          </a:p>
        </p:txBody>
      </p:sp>
      <p:pic>
        <p:nvPicPr>
          <p:cNvPr id="50" name="Picture 2" descr="4 Accurate Predictions By Back To The ...">
            <a:extLst>
              <a:ext uri="{FF2B5EF4-FFF2-40B4-BE49-F238E27FC236}">
                <a16:creationId xmlns:a16="http://schemas.microsoft.com/office/drawing/2014/main" id="{58E20578-503E-99FA-1E2C-55A52B2896EC}"/>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bwMode="auto">
          <a:xfrm>
            <a:off x="990587" y="5435406"/>
            <a:ext cx="2059323" cy="120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81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6BFE9-B966-B54B-A7A1-9804061AF107}"/>
              </a:ext>
            </a:extLst>
          </p:cNvPr>
          <p:cNvSpPr>
            <a:spLocks noGrp="1"/>
          </p:cNvSpPr>
          <p:nvPr>
            <p:ph type="title"/>
          </p:nvPr>
        </p:nvSpPr>
        <p:spPr/>
        <p:txBody>
          <a:bodyPr/>
          <a:lstStyle/>
          <a:p>
            <a:endParaRPr lang="en-GB" dirty="0"/>
          </a:p>
        </p:txBody>
      </p:sp>
      <p:pic>
        <p:nvPicPr>
          <p:cNvPr id="5" name="Content Placeholder 4" descr="A group of people in a gym&#10;&#10;Description automatically generated">
            <a:extLst>
              <a:ext uri="{FF2B5EF4-FFF2-40B4-BE49-F238E27FC236}">
                <a16:creationId xmlns:a16="http://schemas.microsoft.com/office/drawing/2014/main" id="{0196FB62-E0C2-B371-667A-083ECA9C25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5561" y="1268761"/>
            <a:ext cx="7992888" cy="4525963"/>
          </a:xfrm>
        </p:spPr>
      </p:pic>
    </p:spTree>
    <p:extLst>
      <p:ext uri="{BB962C8B-B14F-4D97-AF65-F5344CB8AC3E}">
        <p14:creationId xmlns:p14="http://schemas.microsoft.com/office/powerpoint/2010/main" val="1655179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577D-2FDC-CD85-DEB7-39EAEAA9DC31}"/>
              </a:ext>
            </a:extLst>
          </p:cNvPr>
          <p:cNvSpPr>
            <a:spLocks noGrp="1"/>
          </p:cNvSpPr>
          <p:nvPr>
            <p:ph type="title"/>
          </p:nvPr>
        </p:nvSpPr>
        <p:spPr/>
        <p:txBody>
          <a:bodyPr/>
          <a:lstStyle/>
          <a:p>
            <a:r>
              <a:rPr lang="en-US" dirty="0">
                <a:solidFill>
                  <a:srgbClr val="0070C0"/>
                </a:solidFill>
              </a:rPr>
              <a:t>References</a:t>
            </a:r>
            <a:r>
              <a:rPr lang="en-US" dirty="0"/>
              <a:t> </a:t>
            </a:r>
          </a:p>
        </p:txBody>
      </p:sp>
      <p:sp>
        <p:nvSpPr>
          <p:cNvPr id="3" name="Content Placeholder 2">
            <a:extLst>
              <a:ext uri="{FF2B5EF4-FFF2-40B4-BE49-F238E27FC236}">
                <a16:creationId xmlns:a16="http://schemas.microsoft.com/office/drawing/2014/main" id="{0D4CEBC6-E7FB-DF82-3804-9B4F3B1FB63B}"/>
              </a:ext>
            </a:extLst>
          </p:cNvPr>
          <p:cNvSpPr>
            <a:spLocks noGrp="1"/>
          </p:cNvSpPr>
          <p:nvPr>
            <p:ph idx="1"/>
          </p:nvPr>
        </p:nvSpPr>
        <p:spPr>
          <a:xfrm>
            <a:off x="838200" y="1019908"/>
            <a:ext cx="10515600" cy="5838091"/>
          </a:xfrm>
        </p:spPr>
        <p:txBody>
          <a:bodyPr>
            <a:normAutofit fontScale="92500" lnSpcReduction="20000"/>
          </a:bodyPr>
          <a:lstStyle/>
          <a:p>
            <a:pPr algn="l"/>
            <a:endParaRPr lang="en-GB" sz="1800" b="0" i="0" u="none" strike="noStrike" baseline="0" dirty="0">
              <a:solidFill>
                <a:srgbClr val="0070C0"/>
              </a:solidFill>
              <a:latin typeface="Arial" panose="020B0604020202020204" pitchFamily="34" charset="0"/>
            </a:endParaRPr>
          </a:p>
          <a:p>
            <a:r>
              <a:rPr lang="en-GB" sz="1800" b="0" i="0" u="none" strike="noStrike" baseline="0" dirty="0">
                <a:solidFill>
                  <a:srgbClr val="0070C0"/>
                </a:solidFill>
                <a:latin typeface="Arial" panose="020B0604020202020204" pitchFamily="34" charset="0"/>
              </a:rPr>
              <a:t>Sussex MSK Partnership Central. Community Appointment Days Evidence Review and Evaluation Interim Report August 2024</a:t>
            </a:r>
          </a:p>
          <a:p>
            <a:endParaRPr lang="en-GB" sz="1800" dirty="0">
              <a:solidFill>
                <a:srgbClr val="0070C0"/>
              </a:solidFill>
              <a:latin typeface="Arial" panose="020B0604020202020204" pitchFamily="34" charset="0"/>
            </a:endParaRPr>
          </a:p>
          <a:p>
            <a:r>
              <a:rPr lang="en-GB" sz="1800" dirty="0">
                <a:solidFill>
                  <a:srgbClr val="0070C0"/>
                </a:solidFill>
                <a:hlinkClick r:id="rId3">
                  <a:extLst>
                    <a:ext uri="{A12FA001-AC4F-418D-AE19-62706E023703}">
                      <ahyp:hlinkClr xmlns:ahyp="http://schemas.microsoft.com/office/drawing/2018/hyperlinkcolor" val="tx"/>
                    </a:ext>
                  </a:extLst>
                </a:hlinkClick>
              </a:rPr>
              <a:t>Stronger Things Live Lounge: How Community Appointment Days cut health and social care waiting lists  - New Local</a:t>
            </a:r>
            <a:endParaRPr lang="en-GB" sz="1800" dirty="0">
              <a:solidFill>
                <a:srgbClr val="0070C0"/>
              </a:solidFill>
            </a:endParaRPr>
          </a:p>
          <a:p>
            <a:endParaRPr lang="en-GB" sz="1800" dirty="0">
              <a:solidFill>
                <a:srgbClr val="000000"/>
              </a:solidFill>
              <a:latin typeface="Arial" panose="020B0604020202020204" pitchFamily="34" charset="0"/>
            </a:endParaRPr>
          </a:p>
          <a:p>
            <a:pPr marL="0" indent="0">
              <a:buNone/>
            </a:pPr>
            <a:endParaRPr lang="en-GB" sz="1800" b="1" dirty="0">
              <a:solidFill>
                <a:srgbClr val="FFC000"/>
              </a:solidFill>
              <a:latin typeface="Arial" panose="020B0604020202020204" pitchFamily="34" charset="0"/>
            </a:endParaRPr>
          </a:p>
          <a:p>
            <a:r>
              <a:rPr lang="en-GB" sz="1800" b="1" dirty="0">
                <a:solidFill>
                  <a:srgbClr val="0070C0"/>
                </a:solidFill>
                <a:latin typeface="Arial" panose="020B0604020202020204" pitchFamily="34" charset="0"/>
              </a:rPr>
              <a:t>Department of Health and Social Care. (2019) The NHS Long Term Plan. </a:t>
            </a:r>
            <a:r>
              <a:rPr lang="en-GB" sz="1800" b="1" dirty="0">
                <a:solidFill>
                  <a:srgbClr val="0070C0"/>
                </a:solidFill>
                <a:latin typeface="Arial" panose="020B0604020202020204" pitchFamily="34" charset="0"/>
                <a:hlinkClick r:id="rId4"/>
              </a:rPr>
              <a:t>https://www.longtermplan.nhs.uk/</a:t>
            </a:r>
            <a:endParaRPr lang="en-GB" sz="1800" b="1" dirty="0">
              <a:solidFill>
                <a:srgbClr val="0070C0"/>
              </a:solidFill>
              <a:latin typeface="Arial" panose="020B0604020202020204" pitchFamily="34" charset="0"/>
            </a:endParaRPr>
          </a:p>
          <a:p>
            <a:endParaRPr lang="en-GB" sz="1800" b="1" dirty="0">
              <a:solidFill>
                <a:srgbClr val="0070C0"/>
              </a:solidFill>
              <a:latin typeface="Arial" panose="020B0604020202020204" pitchFamily="34" charset="0"/>
            </a:endParaRPr>
          </a:p>
          <a:p>
            <a:r>
              <a:rPr lang="en-GB" sz="1800" b="1" dirty="0">
                <a:solidFill>
                  <a:srgbClr val="0070C0"/>
                </a:solidFill>
                <a:latin typeface="Arial" panose="020B0604020202020204" pitchFamily="34" charset="0"/>
              </a:rPr>
              <a:t>Department of Health and Social Care. (2018) Prevention is Better than Cure. </a:t>
            </a:r>
            <a:r>
              <a:rPr lang="en-GB" sz="1800" b="1" dirty="0">
                <a:solidFill>
                  <a:srgbClr val="0070C0"/>
                </a:solidFill>
                <a:latin typeface="Arial" panose="020B0604020202020204" pitchFamily="34" charset="0"/>
                <a:hlinkClick r:id="rId5"/>
              </a:rPr>
              <a:t>https://www.gov.uk/government/publications/prevention-is-better-than-cure-our-vision-to-help-you-live-well-for-longer</a:t>
            </a:r>
            <a:r>
              <a:rPr lang="en-GB" sz="1800" b="1" dirty="0">
                <a:solidFill>
                  <a:srgbClr val="0070C0"/>
                </a:solidFill>
                <a:latin typeface="Arial" panose="020B0604020202020204" pitchFamily="34" charset="0"/>
              </a:rPr>
              <a:t> </a:t>
            </a:r>
          </a:p>
          <a:p>
            <a:endParaRPr lang="en-GB" sz="1800" b="1" dirty="0">
              <a:solidFill>
                <a:srgbClr val="0070C0"/>
              </a:solidFill>
              <a:latin typeface="Arial" panose="020B0604020202020204" pitchFamily="34" charset="0"/>
            </a:endParaRPr>
          </a:p>
          <a:p>
            <a:r>
              <a:rPr lang="en-GB" sz="1800" b="1" dirty="0">
                <a:solidFill>
                  <a:srgbClr val="0070C0"/>
                </a:solidFill>
                <a:latin typeface="Arial" panose="020B0604020202020204" pitchFamily="34" charset="0"/>
              </a:rPr>
              <a:t>Allied Health Professionals (AHP) Strategy for England: AHPS Deliver  (2022) NHS Englandhttps://www.england.nhs.uk/ahp/allied-health-professions-strategy-for-england/ </a:t>
            </a:r>
          </a:p>
          <a:p>
            <a:endParaRPr lang="en-GB" sz="1800" b="1" dirty="0">
              <a:solidFill>
                <a:srgbClr val="FFC000"/>
              </a:solidFill>
              <a:latin typeface="Arial" panose="020B0604020202020204" pitchFamily="34" charset="0"/>
            </a:endParaRPr>
          </a:p>
          <a:p>
            <a:r>
              <a:rPr lang="en-GB" sz="1800" b="1" dirty="0">
                <a:solidFill>
                  <a:srgbClr val="0070C0"/>
                </a:solidFill>
                <a:latin typeface="Arial" panose="020B0604020202020204" pitchFamily="34" charset="0"/>
              </a:rPr>
              <a:t> Birmingham and Solihull Integrated Care System. (2023) A Bolder, Healthier future for the People of Birmingham and Solihull. </a:t>
            </a:r>
            <a:r>
              <a:rPr lang="en-GB" sz="1800" b="1" dirty="0">
                <a:solidFill>
                  <a:srgbClr val="0070C0"/>
                </a:solidFill>
                <a:latin typeface="Arial" panose="020B0604020202020204" pitchFamily="34" charset="0"/>
                <a:hlinkClick r:id="rId6"/>
              </a:rPr>
              <a:t>https://www.birminghamsolihullics.org.uk/about-us/our-integrated-care-partnership/our-integrated-care-strategy-2023-2033</a:t>
            </a:r>
            <a:endParaRPr lang="en-GB" sz="1800" b="1" dirty="0">
              <a:solidFill>
                <a:srgbClr val="0070C0"/>
              </a:solidFill>
              <a:latin typeface="Arial" panose="020B0604020202020204" pitchFamily="34" charset="0"/>
            </a:endParaRPr>
          </a:p>
          <a:p>
            <a:endParaRPr lang="en-GB" sz="1800" b="1" dirty="0">
              <a:solidFill>
                <a:srgbClr val="0070C0"/>
              </a:solidFill>
              <a:latin typeface="Arial" panose="020B0604020202020204" pitchFamily="34" charset="0"/>
            </a:endParaRPr>
          </a:p>
          <a:p>
            <a:endParaRPr lang="en-GB" sz="1800" b="1" dirty="0">
              <a:solidFill>
                <a:srgbClr val="0070C0"/>
              </a:solidFill>
              <a:latin typeface="Arial" panose="020B0604020202020204" pitchFamily="34" charset="0"/>
            </a:endParaRPr>
          </a:p>
          <a:p>
            <a:endParaRPr lang="en-GB" sz="1800" b="1" dirty="0">
              <a:solidFill>
                <a:srgbClr val="0070C0"/>
              </a:solidFill>
              <a:latin typeface="Arial" panose="020B0604020202020204" pitchFamily="34" charset="0"/>
            </a:endParaRPr>
          </a:p>
          <a:p>
            <a:endParaRPr lang="en-GB" sz="1800" b="1" dirty="0">
              <a:solidFill>
                <a:srgbClr val="FFC000"/>
              </a:solidFill>
              <a:latin typeface="Arial" panose="020B0604020202020204" pitchFamily="34" charset="0"/>
            </a:endParaRPr>
          </a:p>
          <a:p>
            <a:pPr marL="0" indent="0">
              <a:buNone/>
            </a:pPr>
            <a:endParaRPr lang="en-GB" sz="1800" b="1" dirty="0">
              <a:solidFill>
                <a:srgbClr val="FFC000"/>
              </a:solidFill>
              <a:latin typeface="Arial" panose="020B0604020202020204" pitchFamily="34" charset="0"/>
            </a:endParaRPr>
          </a:p>
          <a:p>
            <a:endParaRPr lang="en-US" dirty="0">
              <a:solidFill>
                <a:srgbClr val="FFC000"/>
              </a:solidFill>
            </a:endParaRPr>
          </a:p>
        </p:txBody>
      </p:sp>
    </p:spTree>
    <p:extLst>
      <p:ext uri="{BB962C8B-B14F-4D97-AF65-F5344CB8AC3E}">
        <p14:creationId xmlns:p14="http://schemas.microsoft.com/office/powerpoint/2010/main" val="216794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598A88D7-AE07-9B4A-A4B2-0575D1E439E8}"/>
              </a:ext>
            </a:extLst>
          </p:cNvPr>
          <p:cNvPicPr>
            <a:picLocks noChangeAspect="1"/>
          </p:cNvPicPr>
          <p:nvPr/>
        </p:nvPicPr>
        <p:blipFill>
          <a:blip r:embed="rId3"/>
          <a:stretch>
            <a:fillRect/>
          </a:stretch>
        </p:blipFill>
        <p:spPr>
          <a:xfrm>
            <a:off x="1902404" y="966240"/>
            <a:ext cx="8387644" cy="5595628"/>
          </a:xfrm>
          <a:prstGeom prst="rect">
            <a:avLst/>
          </a:prstGeom>
        </p:spPr>
      </p:pic>
    </p:spTree>
    <p:extLst>
      <p:ext uri="{BB962C8B-B14F-4D97-AF65-F5344CB8AC3E}">
        <p14:creationId xmlns:p14="http://schemas.microsoft.com/office/powerpoint/2010/main" val="379219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0F1-F1E6-92FA-1219-3AAE7937DE92}"/>
              </a:ext>
            </a:extLst>
          </p:cNvPr>
          <p:cNvSpPr>
            <a:spLocks noGrp="1"/>
          </p:cNvSpPr>
          <p:nvPr>
            <p:ph type="title"/>
          </p:nvPr>
        </p:nvSpPr>
        <p:spPr>
          <a:xfrm>
            <a:off x="838200" y="2695873"/>
            <a:ext cx="10537826" cy="954107"/>
          </a:xfrm>
        </p:spPr>
        <p:txBody>
          <a:bodyPr vert="horz" wrap="square" lIns="91440" tIns="45720" rIns="91440" bIns="45720" rtlCol="0" anchor="b">
            <a:normAutofit/>
          </a:bodyPr>
          <a:lstStyle/>
          <a:p>
            <a:pPr algn="ctr"/>
            <a:r>
              <a:rPr lang="en-US" sz="5600" kern="1200">
                <a:solidFill>
                  <a:schemeClr val="bg1"/>
                </a:solidFill>
                <a:latin typeface="+mj-lt"/>
                <a:ea typeface="+mj-ea"/>
                <a:cs typeface="+mj-cs"/>
              </a:rPr>
              <a:t>The Headlines </a:t>
            </a:r>
          </a:p>
        </p:txBody>
      </p:sp>
      <p:pic>
        <p:nvPicPr>
          <p:cNvPr id="8" name="Picture 7">
            <a:extLst>
              <a:ext uri="{FF2B5EF4-FFF2-40B4-BE49-F238E27FC236}">
                <a16:creationId xmlns:a16="http://schemas.microsoft.com/office/drawing/2014/main" id="{395A59C1-D245-5E53-7CFF-16A05DA772CA}"/>
              </a:ext>
            </a:extLst>
          </p:cNvPr>
          <p:cNvPicPr>
            <a:picLocks noChangeAspect="1"/>
          </p:cNvPicPr>
          <p:nvPr/>
        </p:nvPicPr>
        <p:blipFill>
          <a:blip r:embed="rId3"/>
          <a:srcRect t="18559" r="1" b="42680"/>
          <a:stretch/>
        </p:blipFill>
        <p:spPr>
          <a:xfrm>
            <a:off x="7" y="-3"/>
            <a:ext cx="6000749" cy="2180602"/>
          </a:xfrm>
          <a:custGeom>
            <a:avLst/>
            <a:gdLst/>
            <a:ahLst/>
            <a:cxnLst/>
            <a:rect l="l" t="t" r="r" b="b"/>
            <a:pathLst>
              <a:path w="6000749" h="2180602">
                <a:moveTo>
                  <a:pt x="0" y="0"/>
                </a:moveTo>
                <a:lnTo>
                  <a:pt x="6000749" y="0"/>
                </a:lnTo>
                <a:lnTo>
                  <a:pt x="6000749" y="1817452"/>
                </a:lnTo>
                <a:lnTo>
                  <a:pt x="5980686" y="1817518"/>
                </a:lnTo>
                <a:cubicBezTo>
                  <a:pt x="5936335" y="1820765"/>
                  <a:pt x="5892433" y="1826513"/>
                  <a:pt x="5848802" y="1832962"/>
                </a:cubicBezTo>
                <a:cubicBezTo>
                  <a:pt x="5791110" y="1841560"/>
                  <a:pt x="5731975" y="1846794"/>
                  <a:pt x="5674647" y="1855580"/>
                </a:cubicBezTo>
                <a:cubicBezTo>
                  <a:pt x="5631737" y="1862309"/>
                  <a:pt x="5588831" y="1870348"/>
                  <a:pt x="5549529" y="1881188"/>
                </a:cubicBezTo>
                <a:cubicBezTo>
                  <a:pt x="5492552" y="1897079"/>
                  <a:pt x="5442799" y="1921005"/>
                  <a:pt x="5370320" y="1914649"/>
                </a:cubicBezTo>
                <a:cubicBezTo>
                  <a:pt x="5306495" y="1909042"/>
                  <a:pt x="5248806" y="1920817"/>
                  <a:pt x="5190391" y="1932032"/>
                </a:cubicBezTo>
                <a:cubicBezTo>
                  <a:pt x="5147481" y="1940257"/>
                  <a:pt x="5104579" y="1948670"/>
                  <a:pt x="5060224" y="1953904"/>
                </a:cubicBezTo>
                <a:cubicBezTo>
                  <a:pt x="5007578" y="1960072"/>
                  <a:pt x="4948083" y="1957454"/>
                  <a:pt x="4901206" y="1968858"/>
                </a:cubicBezTo>
                <a:cubicBezTo>
                  <a:pt x="4852168" y="1980822"/>
                  <a:pt x="4811428" y="1972783"/>
                  <a:pt x="4767795" y="1969418"/>
                </a:cubicBezTo>
                <a:cubicBezTo>
                  <a:pt x="4698205" y="1964184"/>
                  <a:pt x="4628970" y="1954464"/>
                  <a:pt x="4558660" y="1966802"/>
                </a:cubicBezTo>
                <a:cubicBezTo>
                  <a:pt x="4473205" y="1981756"/>
                  <a:pt x="4388468" y="1997831"/>
                  <a:pt x="4302653" y="2012037"/>
                </a:cubicBezTo>
                <a:cubicBezTo>
                  <a:pt x="4269476" y="2017459"/>
                  <a:pt x="4233785" y="2019702"/>
                  <a:pt x="4199166" y="2022132"/>
                </a:cubicBezTo>
                <a:cubicBezTo>
                  <a:pt x="4166357" y="2024189"/>
                  <a:pt x="4127055" y="2018955"/>
                  <a:pt x="4101809" y="2026805"/>
                </a:cubicBezTo>
                <a:cubicBezTo>
                  <a:pt x="4036905" y="2046993"/>
                  <a:pt x="3970203" y="2056899"/>
                  <a:pt x="3895199" y="2056899"/>
                </a:cubicBezTo>
                <a:cubicBezTo>
                  <a:pt x="3867072" y="2056899"/>
                  <a:pt x="3839668" y="2065312"/>
                  <a:pt x="3811186" y="2066808"/>
                </a:cubicBezTo>
                <a:cubicBezTo>
                  <a:pt x="3772239" y="2068676"/>
                  <a:pt x="3727528" y="2073724"/>
                  <a:pt x="3693636" y="2066619"/>
                </a:cubicBezTo>
                <a:cubicBezTo>
                  <a:pt x="3613949" y="2049797"/>
                  <a:pt x="3549409" y="2063817"/>
                  <a:pt x="3479814" y="2080453"/>
                </a:cubicBezTo>
                <a:cubicBezTo>
                  <a:pt x="3411303" y="2096903"/>
                  <a:pt x="3339188" y="2109986"/>
                  <a:pt x="3266353" y="2120829"/>
                </a:cubicBezTo>
                <a:cubicBezTo>
                  <a:pt x="3238949" y="2124754"/>
                  <a:pt x="3206140" y="2118211"/>
                  <a:pt x="3175847" y="2116904"/>
                </a:cubicBezTo>
                <a:cubicBezTo>
                  <a:pt x="3165028" y="2116529"/>
                  <a:pt x="3153130" y="2115968"/>
                  <a:pt x="3143397" y="2117838"/>
                </a:cubicBezTo>
                <a:cubicBezTo>
                  <a:pt x="3049288" y="2135783"/>
                  <a:pt x="2953732" y="2149428"/>
                  <a:pt x="2851692" y="2140083"/>
                </a:cubicBezTo>
                <a:cubicBezTo>
                  <a:pt x="2842318" y="2139147"/>
                  <a:pt x="2831859" y="2141204"/>
                  <a:pt x="2822482" y="2142513"/>
                </a:cubicBezTo>
                <a:cubicBezTo>
                  <a:pt x="2776688" y="2149242"/>
                  <a:pt x="2731976" y="2159896"/>
                  <a:pt x="2685467" y="2162326"/>
                </a:cubicBezTo>
                <a:cubicBezTo>
                  <a:pt x="2570801" y="2168307"/>
                  <a:pt x="2455420" y="2170739"/>
                  <a:pt x="2340028" y="2174664"/>
                </a:cubicBezTo>
                <a:cubicBezTo>
                  <a:pt x="2332817" y="2174850"/>
                  <a:pt x="2325246" y="2174850"/>
                  <a:pt x="2318757" y="2176159"/>
                </a:cubicBezTo>
                <a:cubicBezTo>
                  <a:pt x="2276207" y="2184198"/>
                  <a:pt x="2239070" y="2181580"/>
                  <a:pt x="2203009" y="2166253"/>
                </a:cubicBezTo>
                <a:cubicBezTo>
                  <a:pt x="2187144" y="2159523"/>
                  <a:pt x="2165509" y="2155971"/>
                  <a:pt x="2145680" y="2152233"/>
                </a:cubicBezTo>
                <a:cubicBezTo>
                  <a:pt x="2116471" y="2146624"/>
                  <a:pt x="2086546" y="2141204"/>
                  <a:pt x="2056257" y="2137652"/>
                </a:cubicBezTo>
                <a:cubicBezTo>
                  <a:pt x="2026328" y="2134288"/>
                  <a:pt x="1994238" y="2129615"/>
                  <a:pt x="1965392" y="2132231"/>
                </a:cubicBezTo>
                <a:cubicBezTo>
                  <a:pt x="1913469" y="2136904"/>
                  <a:pt x="1864067" y="2147372"/>
                  <a:pt x="1812867" y="2154289"/>
                </a:cubicBezTo>
                <a:cubicBezTo>
                  <a:pt x="1795199" y="2156719"/>
                  <a:pt x="1775726" y="2156344"/>
                  <a:pt x="1757340" y="2156533"/>
                </a:cubicBezTo>
                <a:cubicBezTo>
                  <a:pt x="1715149" y="2157092"/>
                  <a:pt x="1671880" y="2151672"/>
                  <a:pt x="1633661" y="2167187"/>
                </a:cubicBezTo>
                <a:cubicBezTo>
                  <a:pt x="1598326" y="2181766"/>
                  <a:pt x="1562625" y="2177468"/>
                  <a:pt x="1525488" y="2166439"/>
                </a:cubicBezTo>
                <a:cubicBezTo>
                  <a:pt x="1498803" y="2158587"/>
                  <a:pt x="1468519" y="2152419"/>
                  <a:pt x="1438590" y="2149428"/>
                </a:cubicBezTo>
                <a:cubicBezTo>
                  <a:pt x="1397482" y="2145317"/>
                  <a:pt x="1356738" y="2143633"/>
                  <a:pt x="1312386" y="2146065"/>
                </a:cubicBezTo>
                <a:cubicBezTo>
                  <a:pt x="1281015" y="2147747"/>
                  <a:pt x="1255413" y="2148494"/>
                  <a:pt x="1230894" y="2158401"/>
                </a:cubicBezTo>
                <a:cubicBezTo>
                  <a:pt x="1226930" y="2159896"/>
                  <a:pt x="1219719" y="2160271"/>
                  <a:pt x="1214309" y="2160083"/>
                </a:cubicBezTo>
                <a:cubicBezTo>
                  <a:pt x="1143277" y="2156905"/>
                  <a:pt x="1072963" y="2158587"/>
                  <a:pt x="1001207" y="2160832"/>
                </a:cubicBezTo>
                <a:cubicBezTo>
                  <a:pt x="909986" y="2163821"/>
                  <a:pt x="814067" y="2155037"/>
                  <a:pt x="735104" y="2123634"/>
                </a:cubicBezTo>
                <a:cubicBezTo>
                  <a:pt x="723565" y="2118959"/>
                  <a:pt x="706257" y="2116904"/>
                  <a:pt x="691111" y="2115782"/>
                </a:cubicBezTo>
                <a:cubicBezTo>
                  <a:pt x="619719" y="2110923"/>
                  <a:pt x="547963" y="2107557"/>
                  <a:pt x="476567" y="2102136"/>
                </a:cubicBezTo>
                <a:cubicBezTo>
                  <a:pt x="437625" y="2099146"/>
                  <a:pt x="396881" y="2096528"/>
                  <a:pt x="361546" y="2088303"/>
                </a:cubicBezTo>
                <a:cubicBezTo>
                  <a:pt x="326934" y="2080267"/>
                  <a:pt x="299163" y="2070733"/>
                  <a:pt x="278611" y="2087555"/>
                </a:cubicBezTo>
                <a:cubicBezTo>
                  <a:pt x="241838" y="2078583"/>
                  <a:pt x="209740" y="2071106"/>
                  <a:pt x="178377" y="2063069"/>
                </a:cubicBezTo>
                <a:cubicBezTo>
                  <a:pt x="166834" y="2060079"/>
                  <a:pt x="157098" y="2055217"/>
                  <a:pt x="145559" y="2052413"/>
                </a:cubicBezTo>
                <a:cubicBezTo>
                  <a:pt x="133298" y="2049422"/>
                  <a:pt x="119598" y="2047554"/>
                  <a:pt x="106258" y="2046059"/>
                </a:cubicBezTo>
                <a:lnTo>
                  <a:pt x="0" y="2034015"/>
                </a:lnTo>
                <a:close/>
              </a:path>
            </a:pathLst>
          </a:custGeom>
        </p:spPr>
      </p:pic>
      <p:pic>
        <p:nvPicPr>
          <p:cNvPr id="5" name="Picture 4">
            <a:extLst>
              <a:ext uri="{FF2B5EF4-FFF2-40B4-BE49-F238E27FC236}">
                <a16:creationId xmlns:a16="http://schemas.microsoft.com/office/drawing/2014/main" id="{0EFBE79C-054B-08BC-6890-271F5741AF8E}"/>
              </a:ext>
            </a:extLst>
          </p:cNvPr>
          <p:cNvPicPr>
            <a:picLocks noChangeAspect="1"/>
          </p:cNvPicPr>
          <p:nvPr/>
        </p:nvPicPr>
        <p:blipFill>
          <a:blip r:embed="rId4"/>
          <a:srcRect t="11075" r="1" b="1"/>
          <a:stretch/>
        </p:blipFill>
        <p:spPr>
          <a:xfrm>
            <a:off x="6191243" y="4"/>
            <a:ext cx="6000750" cy="1867659"/>
          </a:xfrm>
          <a:custGeom>
            <a:avLst/>
            <a:gdLst/>
            <a:ahLst/>
            <a:cxnLst/>
            <a:rect l="l" t="t" r="r" b="b"/>
            <a:pathLst>
              <a:path w="6000750" h="1867659">
                <a:moveTo>
                  <a:pt x="0" y="0"/>
                </a:moveTo>
                <a:lnTo>
                  <a:pt x="6000750" y="0"/>
                </a:lnTo>
                <a:lnTo>
                  <a:pt x="6000750" y="1804153"/>
                </a:lnTo>
                <a:lnTo>
                  <a:pt x="5979548" y="1802679"/>
                </a:lnTo>
                <a:cubicBezTo>
                  <a:pt x="5935197" y="1800063"/>
                  <a:pt x="5890485" y="1798568"/>
                  <a:pt x="5846133" y="1795950"/>
                </a:cubicBezTo>
                <a:cubicBezTo>
                  <a:pt x="5775100" y="1791652"/>
                  <a:pt x="5704427" y="1786791"/>
                  <a:pt x="5633754" y="1782305"/>
                </a:cubicBezTo>
                <a:cubicBezTo>
                  <a:pt x="5604189" y="1780623"/>
                  <a:pt x="5573177" y="1775950"/>
                  <a:pt x="5545414" y="1778753"/>
                </a:cubicBezTo>
                <a:cubicBezTo>
                  <a:pt x="5475460" y="1785857"/>
                  <a:pt x="5406589" y="1783800"/>
                  <a:pt x="5336999" y="1778941"/>
                </a:cubicBezTo>
                <a:cubicBezTo>
                  <a:pt x="5313202" y="1777257"/>
                  <a:pt x="5287601" y="1777632"/>
                  <a:pt x="5264524" y="1780809"/>
                </a:cubicBezTo>
                <a:cubicBezTo>
                  <a:pt x="5217287" y="1787166"/>
                  <a:pt x="5171497" y="1796138"/>
                  <a:pt x="5124979" y="1803988"/>
                </a:cubicBezTo>
                <a:cubicBezTo>
                  <a:pt x="5119930" y="1804922"/>
                  <a:pt x="5113801" y="1805111"/>
                  <a:pt x="5108395" y="1805670"/>
                </a:cubicBezTo>
                <a:cubicBezTo>
                  <a:pt x="5077743" y="1808849"/>
                  <a:pt x="5047458" y="1812027"/>
                  <a:pt x="5016806" y="1814831"/>
                </a:cubicBezTo>
                <a:cubicBezTo>
                  <a:pt x="5000222" y="1816326"/>
                  <a:pt x="4983274" y="1816513"/>
                  <a:pt x="4966685" y="1817822"/>
                </a:cubicBezTo>
                <a:cubicBezTo>
                  <a:pt x="4902505" y="1823056"/>
                  <a:pt x="4831831" y="1814270"/>
                  <a:pt x="4776301" y="1836887"/>
                </a:cubicBezTo>
                <a:cubicBezTo>
                  <a:pt x="4740243" y="1851469"/>
                  <a:pt x="4705268" y="1848103"/>
                  <a:pt x="4666689" y="1845860"/>
                </a:cubicBezTo>
                <a:cubicBezTo>
                  <a:pt x="4637480" y="1844178"/>
                  <a:pt x="4607551" y="1844739"/>
                  <a:pt x="4577985" y="1844551"/>
                </a:cubicBezTo>
                <a:cubicBezTo>
                  <a:pt x="4526062" y="1843992"/>
                  <a:pt x="4474139" y="1843803"/>
                  <a:pt x="4422216" y="1842869"/>
                </a:cubicBezTo>
                <a:cubicBezTo>
                  <a:pt x="4405628" y="1842496"/>
                  <a:pt x="4388683" y="1837821"/>
                  <a:pt x="4372455" y="1838569"/>
                </a:cubicBezTo>
                <a:cubicBezTo>
                  <a:pt x="4297455" y="1842121"/>
                  <a:pt x="4222455" y="1847730"/>
                  <a:pt x="4147455" y="1850907"/>
                </a:cubicBezTo>
                <a:cubicBezTo>
                  <a:pt x="4104909" y="1852776"/>
                  <a:pt x="4061276" y="1849225"/>
                  <a:pt x="4019089" y="1851841"/>
                </a:cubicBezTo>
                <a:cubicBezTo>
                  <a:pt x="3970414" y="1854832"/>
                  <a:pt x="3922818" y="1862496"/>
                  <a:pt x="3874499" y="1867170"/>
                </a:cubicBezTo>
                <a:cubicBezTo>
                  <a:pt x="3861159" y="1868477"/>
                  <a:pt x="3846376" y="1866796"/>
                  <a:pt x="3832312" y="1866423"/>
                </a:cubicBezTo>
                <a:cubicBezTo>
                  <a:pt x="3816447" y="1866048"/>
                  <a:pt x="3800941" y="1865300"/>
                  <a:pt x="3785076" y="1865114"/>
                </a:cubicBezTo>
                <a:cubicBezTo>
                  <a:pt x="3736757" y="1864739"/>
                  <a:pt x="3688441" y="1865300"/>
                  <a:pt x="3640122" y="1863991"/>
                </a:cubicBezTo>
                <a:cubicBezTo>
                  <a:pt x="3610557" y="1863243"/>
                  <a:pt x="3579549" y="1855580"/>
                  <a:pt x="3552141" y="1858384"/>
                </a:cubicBezTo>
                <a:cubicBezTo>
                  <a:pt x="3496255" y="1863805"/>
                  <a:pt x="3440365" y="1851655"/>
                  <a:pt x="3384478" y="1861748"/>
                </a:cubicBezTo>
                <a:cubicBezTo>
                  <a:pt x="3367166" y="1864739"/>
                  <a:pt x="3343370" y="1857262"/>
                  <a:pt x="3322455" y="1856889"/>
                </a:cubicBezTo>
                <a:cubicBezTo>
                  <a:pt x="3270172" y="1855955"/>
                  <a:pt x="3217890" y="1856141"/>
                  <a:pt x="3165607" y="1856328"/>
                </a:cubicBezTo>
                <a:cubicBezTo>
                  <a:pt x="3118730" y="1856514"/>
                  <a:pt x="3070051" y="1853898"/>
                  <a:pt x="3024980" y="1859132"/>
                </a:cubicBezTo>
                <a:cubicBezTo>
                  <a:pt x="2977744" y="1864739"/>
                  <a:pt x="2935197" y="1863991"/>
                  <a:pt x="2889403" y="1857637"/>
                </a:cubicBezTo>
                <a:cubicBezTo>
                  <a:pt x="2858032" y="1853337"/>
                  <a:pt x="2824859" y="1852776"/>
                  <a:pt x="2792409" y="1851469"/>
                </a:cubicBezTo>
                <a:cubicBezTo>
                  <a:pt x="2757434" y="1849973"/>
                  <a:pt x="2718851" y="1853898"/>
                  <a:pt x="2687120" y="1847730"/>
                </a:cubicBezTo>
                <a:cubicBezTo>
                  <a:pt x="2592647" y="1829410"/>
                  <a:pt x="2495653" y="1825485"/>
                  <a:pt x="2396857" y="1825485"/>
                </a:cubicBezTo>
                <a:cubicBezTo>
                  <a:pt x="2378826" y="1825485"/>
                  <a:pt x="2360436" y="1828101"/>
                  <a:pt x="2343132" y="1830906"/>
                </a:cubicBezTo>
                <a:cubicBezTo>
                  <a:pt x="2242167" y="1847730"/>
                  <a:pt x="2140846" y="1846235"/>
                  <a:pt x="2038082" y="1835953"/>
                </a:cubicBezTo>
                <a:cubicBezTo>
                  <a:pt x="2016807" y="1833710"/>
                  <a:pt x="1993011" y="1833335"/>
                  <a:pt x="1971736" y="1835578"/>
                </a:cubicBezTo>
                <a:cubicBezTo>
                  <a:pt x="1911878" y="1842121"/>
                  <a:pt x="1853827" y="1852964"/>
                  <a:pt x="1793609" y="1857637"/>
                </a:cubicBezTo>
                <a:cubicBezTo>
                  <a:pt x="1694094" y="1865300"/>
                  <a:pt x="1607915" y="1839505"/>
                  <a:pt x="1518852" y="1822681"/>
                </a:cubicBezTo>
                <a:cubicBezTo>
                  <a:pt x="1434115" y="1806793"/>
                  <a:pt x="1362000" y="1770903"/>
                  <a:pt x="1261757" y="1778941"/>
                </a:cubicBezTo>
                <a:cubicBezTo>
                  <a:pt x="1251665" y="1779689"/>
                  <a:pt x="1240486" y="1774641"/>
                  <a:pt x="1229307" y="1773332"/>
                </a:cubicBezTo>
                <a:cubicBezTo>
                  <a:pt x="1198659" y="1769780"/>
                  <a:pt x="1168011" y="1765482"/>
                  <a:pt x="1137000" y="1763799"/>
                </a:cubicBezTo>
                <a:cubicBezTo>
                  <a:pt x="1099140" y="1761555"/>
                  <a:pt x="1060557" y="1762303"/>
                  <a:pt x="1022698" y="1760435"/>
                </a:cubicBezTo>
                <a:cubicBezTo>
                  <a:pt x="974019" y="1758192"/>
                  <a:pt x="926063" y="1752210"/>
                  <a:pt x="877744" y="1752210"/>
                </a:cubicBezTo>
                <a:cubicBezTo>
                  <a:pt x="838802" y="1752210"/>
                  <a:pt x="800219" y="1759126"/>
                  <a:pt x="761640" y="1762492"/>
                </a:cubicBezTo>
                <a:cubicBezTo>
                  <a:pt x="707192" y="1767164"/>
                  <a:pt x="647335" y="1765855"/>
                  <a:pt x="599379" y="1777819"/>
                </a:cubicBezTo>
                <a:cubicBezTo>
                  <a:pt x="548179" y="1790530"/>
                  <a:pt x="499500" y="1796325"/>
                  <a:pt x="446494" y="1792400"/>
                </a:cubicBezTo>
                <a:cubicBezTo>
                  <a:pt x="428827" y="1791091"/>
                  <a:pt x="406110" y="1783239"/>
                  <a:pt x="398179" y="1775203"/>
                </a:cubicBezTo>
                <a:cubicBezTo>
                  <a:pt x="380508" y="1757258"/>
                  <a:pt x="356352" y="1754078"/>
                  <a:pt x="323538" y="1760248"/>
                </a:cubicBezTo>
                <a:cubicBezTo>
                  <a:pt x="295052" y="1765482"/>
                  <a:pt x="260077" y="1768098"/>
                  <a:pt x="240608" y="1778193"/>
                </a:cubicBezTo>
                <a:cubicBezTo>
                  <a:pt x="185437" y="1806793"/>
                  <a:pt x="115123" y="1807727"/>
                  <a:pt x="46616" y="1815390"/>
                </a:cubicBezTo>
                <a:lnTo>
                  <a:pt x="0" y="1816030"/>
                </a:lnTo>
                <a:close/>
              </a:path>
            </a:pathLst>
          </a:custGeom>
        </p:spPr>
      </p:pic>
      <p:pic>
        <p:nvPicPr>
          <p:cNvPr id="11" name="Picture 10">
            <a:extLst>
              <a:ext uri="{FF2B5EF4-FFF2-40B4-BE49-F238E27FC236}">
                <a16:creationId xmlns:a16="http://schemas.microsoft.com/office/drawing/2014/main" id="{4788746D-101F-7113-D237-663DAF5D7F7C}"/>
              </a:ext>
            </a:extLst>
          </p:cNvPr>
          <p:cNvPicPr>
            <a:picLocks noChangeAspect="1"/>
          </p:cNvPicPr>
          <p:nvPr/>
        </p:nvPicPr>
        <p:blipFill>
          <a:blip r:embed="rId5"/>
          <a:srcRect t="27233" r="1" b="12550"/>
          <a:stretch/>
        </p:blipFill>
        <p:spPr>
          <a:xfrm>
            <a:off x="7" y="4626672"/>
            <a:ext cx="6000749" cy="2231333"/>
          </a:xfrm>
          <a:custGeom>
            <a:avLst/>
            <a:gdLst/>
            <a:ahLst/>
            <a:cxnLst/>
            <a:rect l="l" t="t" r="r" b="b"/>
            <a:pathLst>
              <a:path w="6000749" h="2231333">
                <a:moveTo>
                  <a:pt x="0" y="0"/>
                </a:moveTo>
                <a:lnTo>
                  <a:pt x="72691" y="17406"/>
                </a:lnTo>
                <a:cubicBezTo>
                  <a:pt x="148481" y="30383"/>
                  <a:pt x="220742" y="46698"/>
                  <a:pt x="296226" y="60097"/>
                </a:cubicBezTo>
                <a:cubicBezTo>
                  <a:pt x="370206" y="73144"/>
                  <a:pt x="437720" y="89379"/>
                  <a:pt x="480349" y="125216"/>
                </a:cubicBezTo>
                <a:cubicBezTo>
                  <a:pt x="499356" y="141007"/>
                  <a:pt x="525382" y="157498"/>
                  <a:pt x="557943" y="163615"/>
                </a:cubicBezTo>
                <a:cubicBezTo>
                  <a:pt x="604345" y="172288"/>
                  <a:pt x="661153" y="169660"/>
                  <a:pt x="711165" y="175553"/>
                </a:cubicBezTo>
                <a:cubicBezTo>
                  <a:pt x="770063" y="182444"/>
                  <a:pt x="837588" y="186028"/>
                  <a:pt x="879549" y="204398"/>
                </a:cubicBezTo>
                <a:cubicBezTo>
                  <a:pt x="916855" y="220790"/>
                  <a:pt x="953854" y="232504"/>
                  <a:pt x="1001116" y="239544"/>
                </a:cubicBezTo>
                <a:cubicBezTo>
                  <a:pt x="1034231" y="244450"/>
                  <a:pt x="1060246" y="258298"/>
                  <a:pt x="1094195" y="261386"/>
                </a:cubicBezTo>
                <a:cubicBezTo>
                  <a:pt x="1138866" y="265586"/>
                  <a:pt x="1183578" y="267515"/>
                  <a:pt x="1223714" y="278216"/>
                </a:cubicBezTo>
                <a:cubicBezTo>
                  <a:pt x="1265355" y="289268"/>
                  <a:pt x="1311850" y="296041"/>
                  <a:pt x="1355118" y="305728"/>
                </a:cubicBezTo>
                <a:cubicBezTo>
                  <a:pt x="1378079" y="310949"/>
                  <a:pt x="1397488" y="319320"/>
                  <a:pt x="1419786" y="325014"/>
                </a:cubicBezTo>
                <a:cubicBezTo>
                  <a:pt x="1460608" y="335427"/>
                  <a:pt x="1502094" y="345369"/>
                  <a:pt x="1543857" y="354704"/>
                </a:cubicBezTo>
                <a:cubicBezTo>
                  <a:pt x="1585615" y="364042"/>
                  <a:pt x="1625938" y="376037"/>
                  <a:pt x="1671046" y="380742"/>
                </a:cubicBezTo>
                <a:cubicBezTo>
                  <a:pt x="1747931" y="388655"/>
                  <a:pt x="1830546" y="388197"/>
                  <a:pt x="1905505" y="397894"/>
                </a:cubicBezTo>
                <a:cubicBezTo>
                  <a:pt x="1981587" y="407809"/>
                  <a:pt x="2054123" y="423518"/>
                  <a:pt x="2122945" y="441265"/>
                </a:cubicBezTo>
                <a:cubicBezTo>
                  <a:pt x="2177385" y="455212"/>
                  <a:pt x="2228581" y="469434"/>
                  <a:pt x="2294752" y="471132"/>
                </a:cubicBezTo>
                <a:cubicBezTo>
                  <a:pt x="2331677" y="472097"/>
                  <a:pt x="2371413" y="480022"/>
                  <a:pt x="2395408" y="492459"/>
                </a:cubicBezTo>
                <a:cubicBezTo>
                  <a:pt x="2447358" y="519600"/>
                  <a:pt x="2511091" y="534866"/>
                  <a:pt x="2582175" y="545493"/>
                </a:cubicBezTo>
                <a:cubicBezTo>
                  <a:pt x="2677109" y="559894"/>
                  <a:pt x="2771051" y="575003"/>
                  <a:pt x="2866262" y="588797"/>
                </a:cubicBezTo>
                <a:cubicBezTo>
                  <a:pt x="2922430" y="597022"/>
                  <a:pt x="2978375" y="606222"/>
                  <a:pt x="3037156" y="609731"/>
                </a:cubicBezTo>
                <a:cubicBezTo>
                  <a:pt x="3157312" y="617135"/>
                  <a:pt x="3279825" y="620613"/>
                  <a:pt x="3400819" y="626199"/>
                </a:cubicBezTo>
                <a:cubicBezTo>
                  <a:pt x="3440401" y="627914"/>
                  <a:pt x="3478288" y="633082"/>
                  <a:pt x="3518455" y="633772"/>
                </a:cubicBezTo>
                <a:cubicBezTo>
                  <a:pt x="3561909" y="634558"/>
                  <a:pt x="3607887" y="630076"/>
                  <a:pt x="3651344" y="630862"/>
                </a:cubicBezTo>
                <a:cubicBezTo>
                  <a:pt x="3723634" y="632065"/>
                  <a:pt x="3794232" y="636721"/>
                  <a:pt x="3866545" y="638110"/>
                </a:cubicBezTo>
                <a:cubicBezTo>
                  <a:pt x="4006048" y="640676"/>
                  <a:pt x="4145775" y="642267"/>
                  <a:pt x="4285473" y="643672"/>
                </a:cubicBezTo>
                <a:cubicBezTo>
                  <a:pt x="4315376" y="643937"/>
                  <a:pt x="4347227" y="639960"/>
                  <a:pt x="4376827" y="640645"/>
                </a:cubicBezTo>
                <a:cubicBezTo>
                  <a:pt x="4455422" y="642649"/>
                  <a:pt x="4533821" y="645812"/>
                  <a:pt x="4611885" y="649215"/>
                </a:cubicBezTo>
                <a:cubicBezTo>
                  <a:pt x="4659174" y="651343"/>
                  <a:pt x="4705683" y="655658"/>
                  <a:pt x="4753275" y="657364"/>
                </a:cubicBezTo>
                <a:cubicBezTo>
                  <a:pt x="4791350" y="658729"/>
                  <a:pt x="4830284" y="658461"/>
                  <a:pt x="4869418" y="657033"/>
                </a:cubicBezTo>
                <a:cubicBezTo>
                  <a:pt x="4903115" y="655813"/>
                  <a:pt x="4937687" y="650502"/>
                  <a:pt x="4971135" y="650073"/>
                </a:cubicBezTo>
                <a:cubicBezTo>
                  <a:pt x="5061658" y="648863"/>
                  <a:pt x="5151317" y="649289"/>
                  <a:pt x="5241230" y="648922"/>
                </a:cubicBezTo>
                <a:cubicBezTo>
                  <a:pt x="5277253" y="648693"/>
                  <a:pt x="5313811" y="647065"/>
                  <a:pt x="5348950" y="648282"/>
                </a:cubicBezTo>
                <a:cubicBezTo>
                  <a:pt x="5442985" y="651293"/>
                  <a:pt x="5535910" y="656727"/>
                  <a:pt x="5630173" y="658762"/>
                </a:cubicBezTo>
                <a:cubicBezTo>
                  <a:pt x="5708356" y="660447"/>
                  <a:pt x="5788181" y="658310"/>
                  <a:pt x="5867229" y="658361"/>
                </a:cubicBezTo>
                <a:cubicBezTo>
                  <a:pt x="5900756" y="658488"/>
                  <a:pt x="5933146" y="660852"/>
                  <a:pt x="5966564" y="660237"/>
                </a:cubicBezTo>
                <a:lnTo>
                  <a:pt x="6000749" y="659420"/>
                </a:lnTo>
                <a:lnTo>
                  <a:pt x="6000749" y="2231333"/>
                </a:lnTo>
                <a:lnTo>
                  <a:pt x="0" y="2231333"/>
                </a:lnTo>
                <a:close/>
              </a:path>
            </a:pathLst>
          </a:custGeom>
        </p:spPr>
      </p:pic>
      <p:pic>
        <p:nvPicPr>
          <p:cNvPr id="14" name="Picture 13">
            <a:extLst>
              <a:ext uri="{FF2B5EF4-FFF2-40B4-BE49-F238E27FC236}">
                <a16:creationId xmlns:a16="http://schemas.microsoft.com/office/drawing/2014/main" id="{01679B33-FD71-A2CB-1489-41E9BA120E4C}"/>
              </a:ext>
            </a:extLst>
          </p:cNvPr>
          <p:cNvPicPr>
            <a:picLocks noChangeAspect="1"/>
          </p:cNvPicPr>
          <p:nvPr/>
        </p:nvPicPr>
        <p:blipFill>
          <a:blip r:embed="rId6"/>
          <a:srcRect r="1" b="11453"/>
          <a:stretch/>
        </p:blipFill>
        <p:spPr>
          <a:xfrm>
            <a:off x="6191243" y="4546610"/>
            <a:ext cx="6000750" cy="2311390"/>
          </a:xfrm>
          <a:custGeom>
            <a:avLst/>
            <a:gdLst/>
            <a:ahLst/>
            <a:cxnLst/>
            <a:rect l="l" t="t" r="r" b="b"/>
            <a:pathLst>
              <a:path w="6000750" h="2311390">
                <a:moveTo>
                  <a:pt x="6000750" y="0"/>
                </a:moveTo>
                <a:lnTo>
                  <a:pt x="6000750" y="2311390"/>
                </a:lnTo>
                <a:lnTo>
                  <a:pt x="0" y="2311390"/>
                </a:lnTo>
                <a:lnTo>
                  <a:pt x="0" y="734920"/>
                </a:lnTo>
                <a:lnTo>
                  <a:pt x="1095" y="734894"/>
                </a:lnTo>
                <a:cubicBezTo>
                  <a:pt x="43984" y="734250"/>
                  <a:pt x="86048" y="738067"/>
                  <a:pt x="129385" y="735472"/>
                </a:cubicBezTo>
                <a:cubicBezTo>
                  <a:pt x="232307" y="729284"/>
                  <a:pt x="335601" y="720589"/>
                  <a:pt x="439001" y="712634"/>
                </a:cubicBezTo>
                <a:cubicBezTo>
                  <a:pt x="545634" y="704406"/>
                  <a:pt x="651969" y="696599"/>
                  <a:pt x="758504" y="687629"/>
                </a:cubicBezTo>
                <a:cubicBezTo>
                  <a:pt x="816779" y="682526"/>
                  <a:pt x="875044" y="674778"/>
                  <a:pt x="933292" y="669489"/>
                </a:cubicBezTo>
                <a:cubicBezTo>
                  <a:pt x="984352" y="664848"/>
                  <a:pt x="1035370" y="662477"/>
                  <a:pt x="1086506" y="658393"/>
                </a:cubicBezTo>
                <a:cubicBezTo>
                  <a:pt x="1130782" y="654718"/>
                  <a:pt x="1175257" y="649884"/>
                  <a:pt x="1219534" y="646211"/>
                </a:cubicBezTo>
                <a:cubicBezTo>
                  <a:pt x="1290462" y="640432"/>
                  <a:pt x="1361113" y="635263"/>
                  <a:pt x="1431711" y="629722"/>
                </a:cubicBezTo>
                <a:cubicBezTo>
                  <a:pt x="1461217" y="627211"/>
                  <a:pt x="1492578" y="627456"/>
                  <a:pt x="1519667" y="620761"/>
                </a:cubicBezTo>
                <a:cubicBezTo>
                  <a:pt x="1587916" y="603847"/>
                  <a:pt x="1656387" y="596155"/>
                  <a:pt x="1725966" y="591136"/>
                </a:cubicBezTo>
                <a:cubicBezTo>
                  <a:pt x="1749762" y="589442"/>
                  <a:pt x="1775054" y="585455"/>
                  <a:pt x="1797450" y="579050"/>
                </a:cubicBezTo>
                <a:cubicBezTo>
                  <a:pt x="1843316" y="566085"/>
                  <a:pt x="1887380" y="550735"/>
                  <a:pt x="1932323" y="536394"/>
                </a:cubicBezTo>
                <a:cubicBezTo>
                  <a:pt x="1937189" y="534756"/>
                  <a:pt x="1943230" y="533703"/>
                  <a:pt x="1948503" y="532386"/>
                </a:cubicBezTo>
                <a:cubicBezTo>
                  <a:pt x="1978398" y="524909"/>
                  <a:pt x="2007931" y="517486"/>
                  <a:pt x="2037880" y="510381"/>
                </a:cubicBezTo>
                <a:cubicBezTo>
                  <a:pt x="2054086" y="506558"/>
                  <a:pt x="2070838" y="503979"/>
                  <a:pt x="2087076" y="500340"/>
                </a:cubicBezTo>
                <a:cubicBezTo>
                  <a:pt x="2149873" y="486094"/>
                  <a:pt x="2221079" y="484810"/>
                  <a:pt x="2272858" y="454575"/>
                </a:cubicBezTo>
                <a:cubicBezTo>
                  <a:pt x="2306495" y="435047"/>
                  <a:pt x="2341595" y="433439"/>
                  <a:pt x="2380104" y="430211"/>
                </a:cubicBezTo>
                <a:cubicBezTo>
                  <a:pt x="2409257" y="427750"/>
                  <a:pt x="2438807" y="422967"/>
                  <a:pt x="2468103" y="418977"/>
                </a:cubicBezTo>
                <a:cubicBezTo>
                  <a:pt x="2519585" y="412197"/>
                  <a:pt x="2571014" y="405050"/>
                  <a:pt x="2622548" y="398641"/>
                </a:cubicBezTo>
                <a:cubicBezTo>
                  <a:pt x="2639023" y="396667"/>
                  <a:pt x="2656458" y="398902"/>
                  <a:pt x="2672418" y="395869"/>
                </a:cubicBezTo>
                <a:cubicBezTo>
                  <a:pt x="2746164" y="381759"/>
                  <a:pt x="2819620" y="365613"/>
                  <a:pt x="2893419" y="351874"/>
                </a:cubicBezTo>
                <a:cubicBezTo>
                  <a:pt x="2935275" y="344016"/>
                  <a:pt x="2978972" y="341367"/>
                  <a:pt x="3020366" y="332819"/>
                </a:cubicBezTo>
                <a:cubicBezTo>
                  <a:pt x="3068131" y="322983"/>
                  <a:pt x="3114167" y="308673"/>
                  <a:pt x="3161342" y="297221"/>
                </a:cubicBezTo>
                <a:cubicBezTo>
                  <a:pt x="3174363" y="294043"/>
                  <a:pt x="3189236" y="293620"/>
                  <a:pt x="3203211" y="292002"/>
                </a:cubicBezTo>
                <a:cubicBezTo>
                  <a:pt x="3218970" y="290132"/>
                  <a:pt x="3234426" y="288683"/>
                  <a:pt x="3250159" y="286626"/>
                </a:cubicBezTo>
                <a:cubicBezTo>
                  <a:pt x="3298046" y="280173"/>
                  <a:pt x="3345799" y="272793"/>
                  <a:pt x="3393818" y="267264"/>
                </a:cubicBezTo>
                <a:cubicBezTo>
                  <a:pt x="3423192" y="263828"/>
                  <a:pt x="3454972" y="267035"/>
                  <a:pt x="3481709" y="260387"/>
                </a:cubicBezTo>
                <a:cubicBezTo>
                  <a:pt x="3536269" y="247128"/>
                  <a:pt x="3593315" y="251261"/>
                  <a:pt x="3647216" y="233376"/>
                </a:cubicBezTo>
                <a:cubicBezTo>
                  <a:pt x="3663932" y="227970"/>
                  <a:pt x="3688545" y="232011"/>
                  <a:pt x="3709303" y="229426"/>
                </a:cubicBezTo>
                <a:cubicBezTo>
                  <a:pt x="3761194" y="222966"/>
                  <a:pt x="3812926" y="215397"/>
                  <a:pt x="3864658" y="207827"/>
                </a:cubicBezTo>
                <a:cubicBezTo>
                  <a:pt x="3911039" y="201022"/>
                  <a:pt x="3959599" y="196736"/>
                  <a:pt x="4003479" y="185188"/>
                </a:cubicBezTo>
                <a:cubicBezTo>
                  <a:pt x="4049450" y="172966"/>
                  <a:pt x="4091676" y="167696"/>
                  <a:pt x="4137908" y="167519"/>
                </a:cubicBezTo>
                <a:cubicBezTo>
                  <a:pt x="4169572" y="167345"/>
                  <a:pt x="4202492" y="163215"/>
                  <a:pt x="4234801" y="159925"/>
                </a:cubicBezTo>
                <a:cubicBezTo>
                  <a:pt x="4269637" y="156466"/>
                  <a:pt x="4307279" y="147130"/>
                  <a:pt x="4339563" y="148755"/>
                </a:cubicBezTo>
                <a:cubicBezTo>
                  <a:pt x="4435676" y="153547"/>
                  <a:pt x="4532252" y="143733"/>
                  <a:pt x="4630058" y="129778"/>
                </a:cubicBezTo>
                <a:cubicBezTo>
                  <a:pt x="4647908" y="127231"/>
                  <a:pt x="4665744" y="122044"/>
                  <a:pt x="4682478" y="116824"/>
                </a:cubicBezTo>
                <a:cubicBezTo>
                  <a:pt x="4780055" y="85907"/>
                  <a:pt x="4880571" y="73077"/>
                  <a:pt x="4983757" y="68740"/>
                </a:cubicBezTo>
                <a:cubicBezTo>
                  <a:pt x="5005136" y="67956"/>
                  <a:pt x="5028746" y="64966"/>
                  <a:pt x="5049491" y="59740"/>
                </a:cubicBezTo>
                <a:cubicBezTo>
                  <a:pt x="5107825" y="44808"/>
                  <a:pt x="5163762" y="25875"/>
                  <a:pt x="5222717" y="12743"/>
                </a:cubicBezTo>
                <a:cubicBezTo>
                  <a:pt x="5320152" y="-8899"/>
                  <a:pt x="5409110" y="4465"/>
                  <a:pt x="5499656" y="8541"/>
                </a:cubicBezTo>
                <a:cubicBezTo>
                  <a:pt x="5585788" y="12301"/>
                  <a:pt x="5662249" y="37645"/>
                  <a:pt x="5760352" y="15529"/>
                </a:cubicBezTo>
                <a:cubicBezTo>
                  <a:pt x="5770237" y="13363"/>
                  <a:pt x="5782017" y="16781"/>
                  <a:pt x="5793269" y="16498"/>
                </a:cubicBezTo>
                <a:cubicBezTo>
                  <a:pt x="5824111" y="15685"/>
                  <a:pt x="5855059" y="15611"/>
                  <a:pt x="5885997" y="12898"/>
                </a:cubicBezTo>
                <a:cubicBezTo>
                  <a:pt x="5923794" y="9771"/>
                  <a:pt x="5961885" y="3581"/>
                  <a:pt x="5999628" y="83"/>
                </a:cubicBezTo>
                <a:close/>
              </a:path>
            </a:pathLst>
          </a:custGeom>
        </p:spPr>
      </p:pic>
    </p:spTree>
    <p:extLst>
      <p:ext uri="{BB962C8B-B14F-4D97-AF65-F5344CB8AC3E}">
        <p14:creationId xmlns:p14="http://schemas.microsoft.com/office/powerpoint/2010/main" val="17292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next to a sign&#10;&#10;Description automatically generated">
            <a:extLst>
              <a:ext uri="{FF2B5EF4-FFF2-40B4-BE49-F238E27FC236}">
                <a16:creationId xmlns:a16="http://schemas.microsoft.com/office/drawing/2014/main" id="{92CBC2ED-49AE-CFC7-07A2-315CF6FD28A9}"/>
              </a:ext>
            </a:extLst>
          </p:cNvPr>
          <p:cNvPicPr>
            <a:picLocks noChangeAspect="1"/>
          </p:cNvPicPr>
          <p:nvPr/>
        </p:nvPicPr>
        <p:blipFill>
          <a:blip r:embed="rId3"/>
          <a:srcRect l="8869" t="148" r="10865" b="-148"/>
          <a:stretch/>
        </p:blipFill>
        <p:spPr>
          <a:xfrm>
            <a:off x="9734642" y="252984"/>
            <a:ext cx="2202938" cy="4114805"/>
          </a:xfrm>
          <a:prstGeom prst="rect">
            <a:avLst/>
          </a:prstGeom>
        </p:spPr>
      </p:pic>
      <p:sp>
        <p:nvSpPr>
          <p:cNvPr id="3" name="TextBox 2">
            <a:extLst>
              <a:ext uri="{FF2B5EF4-FFF2-40B4-BE49-F238E27FC236}">
                <a16:creationId xmlns:a16="http://schemas.microsoft.com/office/drawing/2014/main" id="{F9B9D1B0-16A6-B79A-66E7-0AF2890ACC04}"/>
              </a:ext>
            </a:extLst>
          </p:cNvPr>
          <p:cNvSpPr txBox="1"/>
          <p:nvPr/>
        </p:nvSpPr>
        <p:spPr>
          <a:xfrm>
            <a:off x="567558" y="1072055"/>
            <a:ext cx="7803931" cy="1569660"/>
          </a:xfrm>
          <a:prstGeom prst="rect">
            <a:avLst/>
          </a:prstGeom>
          <a:noFill/>
        </p:spPr>
        <p:txBody>
          <a:bodyPr wrap="square">
            <a:spAutoFit/>
          </a:bodyPr>
          <a:lstStyle/>
          <a:p>
            <a:r>
              <a:rPr lang="en-GB" sz="2400" b="1" i="1" dirty="0">
                <a:effectLst/>
                <a:highlight>
                  <a:srgbClr val="F5F5F3"/>
                </a:highlight>
                <a:latin typeface="Poppins" panose="020B0502040204020203" pitchFamily="2" charset="0"/>
              </a:rPr>
              <a:t>“We’re not going to get out of this situation with increased efficiency… The Community Appointment Days were a real shake up of the system.”</a:t>
            </a:r>
          </a:p>
        </p:txBody>
      </p:sp>
      <p:sp>
        <p:nvSpPr>
          <p:cNvPr id="5" name="TextBox 4">
            <a:extLst>
              <a:ext uri="{FF2B5EF4-FFF2-40B4-BE49-F238E27FC236}">
                <a16:creationId xmlns:a16="http://schemas.microsoft.com/office/drawing/2014/main" id="{DAF95456-1232-EA47-E5F7-E6C997C27FBD}"/>
              </a:ext>
            </a:extLst>
          </p:cNvPr>
          <p:cNvSpPr txBox="1"/>
          <p:nvPr/>
        </p:nvSpPr>
        <p:spPr>
          <a:xfrm>
            <a:off x="2489270" y="2740075"/>
            <a:ext cx="6649106" cy="3785652"/>
          </a:xfrm>
          <a:prstGeom prst="rect">
            <a:avLst/>
          </a:prstGeom>
          <a:noFill/>
        </p:spPr>
        <p:txBody>
          <a:bodyPr wrap="square" lIns="91440" tIns="45720" rIns="91440" bIns="45720" anchor="t">
            <a:spAutoFit/>
          </a:bodyPr>
          <a:lstStyle/>
          <a:p>
            <a:r>
              <a:rPr lang="en-GB" sz="2400" dirty="0"/>
              <a:t>“It’s about really changing those models of care, enabling people to step out of the passivity of being a patient and into something which is much more befitting with who you are and all of your other elements of your life.</a:t>
            </a:r>
          </a:p>
          <a:p>
            <a:endParaRPr lang="en-GB" sz="2400" dirty="0"/>
          </a:p>
          <a:p>
            <a:endParaRPr lang="en-GB" sz="2400" dirty="0"/>
          </a:p>
          <a:p>
            <a:endParaRPr lang="en-GB" sz="2400" b="1" i="1" dirty="0">
              <a:highlight>
                <a:srgbClr val="F5F5F3"/>
              </a:highlight>
              <a:latin typeface="Poppins" panose="020B0502040204020203" pitchFamily="2" charset="0"/>
              <a:cs typeface="Poppins"/>
            </a:endParaRPr>
          </a:p>
          <a:p>
            <a:r>
              <a:rPr lang="en-GB" sz="1200" dirty="0">
                <a:hlinkClick r:id="rId4">
                  <a:extLst>
                    <a:ext uri="{A12FA001-AC4F-418D-AE19-62706E023703}">
                      <ahyp:hlinkClr xmlns:ahyp="http://schemas.microsoft.com/office/drawing/2018/hyperlinkcolor" val="tx"/>
                    </a:ext>
                  </a:extLst>
                </a:hlinkClick>
              </a:rPr>
              <a:t>Stronger Things Live Lounge: How Community Appointment Days cut health and social care waiting lists  - New Local</a:t>
            </a:r>
            <a:endParaRPr lang="en-GB" sz="1200" dirty="0"/>
          </a:p>
          <a:p>
            <a:endParaRPr lang="en-GB" sz="2400" dirty="0"/>
          </a:p>
        </p:txBody>
      </p:sp>
    </p:spTree>
    <p:extLst>
      <p:ext uri="{BB962C8B-B14F-4D97-AF65-F5344CB8AC3E}">
        <p14:creationId xmlns:p14="http://schemas.microsoft.com/office/powerpoint/2010/main" val="3012342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724A7-1FAD-42DF-9699-E5D5B6FECC73}"/>
              </a:ext>
            </a:extLst>
          </p:cNvPr>
          <p:cNvSpPr>
            <a:spLocks noGrp="1"/>
          </p:cNvSpPr>
          <p:nvPr>
            <p:ph type="title"/>
          </p:nvPr>
        </p:nvSpPr>
        <p:spPr>
          <a:xfrm>
            <a:off x="838200" y="365125"/>
            <a:ext cx="10896600" cy="1325563"/>
          </a:xfrm>
        </p:spPr>
        <p:txBody>
          <a:bodyPr/>
          <a:lstStyle/>
          <a:p>
            <a:r>
              <a:rPr lang="en-GB" b="1" dirty="0">
                <a:solidFill>
                  <a:srgbClr val="0070C0"/>
                </a:solidFill>
                <a:latin typeface="Aptos Display"/>
                <a:cs typeface="Arial"/>
              </a:rPr>
              <a:t>Why a CAD?</a:t>
            </a:r>
          </a:p>
        </p:txBody>
      </p:sp>
      <p:sp>
        <p:nvSpPr>
          <p:cNvPr id="7" name="Oval 6">
            <a:extLst>
              <a:ext uri="{FF2B5EF4-FFF2-40B4-BE49-F238E27FC236}">
                <a16:creationId xmlns:a16="http://schemas.microsoft.com/office/drawing/2014/main" id="{6F3BA2BE-C751-A435-D516-3708ED0270ED}"/>
              </a:ext>
            </a:extLst>
          </p:cNvPr>
          <p:cNvSpPr/>
          <p:nvPr/>
        </p:nvSpPr>
        <p:spPr>
          <a:xfrm>
            <a:off x="1558499" y="3046299"/>
            <a:ext cx="1312534" cy="1332226"/>
          </a:xfrm>
          <a:prstGeom prst="ellipse">
            <a:avLst/>
          </a:prstGeom>
          <a:gradFill flip="none" rotWithShape="1">
            <a:gsLst>
              <a:gs pos="0">
                <a:srgbClr val="FF0000"/>
              </a:gs>
              <a:gs pos="100000">
                <a:schemeClr val="accent1">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Bio</a:t>
            </a:r>
          </a:p>
        </p:txBody>
      </p:sp>
      <p:sp>
        <p:nvSpPr>
          <p:cNvPr id="8" name="Oval 7">
            <a:extLst>
              <a:ext uri="{FF2B5EF4-FFF2-40B4-BE49-F238E27FC236}">
                <a16:creationId xmlns:a16="http://schemas.microsoft.com/office/drawing/2014/main" id="{92123566-45DB-8911-D659-9223A67C4827}"/>
              </a:ext>
            </a:extLst>
          </p:cNvPr>
          <p:cNvSpPr/>
          <p:nvPr/>
        </p:nvSpPr>
        <p:spPr>
          <a:xfrm>
            <a:off x="2205577" y="1929354"/>
            <a:ext cx="2339449" cy="2217644"/>
          </a:xfrm>
          <a:prstGeom prst="ellipse">
            <a:avLst/>
          </a:prstGeom>
          <a:solidFill>
            <a:schemeClr val="accent4">
              <a:lumMod val="40000"/>
              <a:lumOff val="60000"/>
              <a:alpha val="462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Psycho </a:t>
            </a:r>
          </a:p>
        </p:txBody>
      </p:sp>
      <p:sp>
        <p:nvSpPr>
          <p:cNvPr id="9" name="Oval 8">
            <a:extLst>
              <a:ext uri="{FF2B5EF4-FFF2-40B4-BE49-F238E27FC236}">
                <a16:creationId xmlns:a16="http://schemas.microsoft.com/office/drawing/2014/main" id="{0BECC119-5DDB-F3D3-A665-EEADE11CEB97}"/>
              </a:ext>
            </a:extLst>
          </p:cNvPr>
          <p:cNvSpPr/>
          <p:nvPr/>
        </p:nvSpPr>
        <p:spPr>
          <a:xfrm>
            <a:off x="2047675" y="3747809"/>
            <a:ext cx="2645674" cy="2514600"/>
          </a:xfrm>
          <a:prstGeom prst="ellipse">
            <a:avLst/>
          </a:prstGeom>
          <a:solidFill>
            <a:schemeClr val="accent1">
              <a:alpha val="491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Social </a:t>
            </a:r>
          </a:p>
        </p:txBody>
      </p:sp>
      <p:sp>
        <p:nvSpPr>
          <p:cNvPr id="11" name="Oval 10">
            <a:extLst>
              <a:ext uri="{FF2B5EF4-FFF2-40B4-BE49-F238E27FC236}">
                <a16:creationId xmlns:a16="http://schemas.microsoft.com/office/drawing/2014/main" id="{FA9F7532-5C41-D886-BF6D-7D0B10C237E2}"/>
              </a:ext>
            </a:extLst>
          </p:cNvPr>
          <p:cNvSpPr/>
          <p:nvPr/>
        </p:nvSpPr>
        <p:spPr>
          <a:xfrm>
            <a:off x="14734021" y="2527361"/>
            <a:ext cx="1418370" cy="1325564"/>
          </a:xfrm>
          <a:prstGeom prst="ellipse">
            <a:avLst/>
          </a:prstGeom>
          <a:solidFill>
            <a:schemeClr val="accent4">
              <a:lumMod val="40000"/>
              <a:lumOff val="60000"/>
              <a:alpha val="462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Psycho </a:t>
            </a:r>
          </a:p>
        </p:txBody>
      </p:sp>
      <p:sp>
        <p:nvSpPr>
          <p:cNvPr id="12" name="Oval 11">
            <a:extLst>
              <a:ext uri="{FF2B5EF4-FFF2-40B4-BE49-F238E27FC236}">
                <a16:creationId xmlns:a16="http://schemas.microsoft.com/office/drawing/2014/main" id="{2B42E147-D723-6399-5E50-EA50F7194916}"/>
              </a:ext>
            </a:extLst>
          </p:cNvPr>
          <p:cNvSpPr/>
          <p:nvPr/>
        </p:nvSpPr>
        <p:spPr>
          <a:xfrm>
            <a:off x="14704908" y="3488959"/>
            <a:ext cx="1418370" cy="1325565"/>
          </a:xfrm>
          <a:prstGeom prst="ellipse">
            <a:avLst/>
          </a:prstGeom>
          <a:solidFill>
            <a:schemeClr val="accent1">
              <a:alpha val="491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Social </a:t>
            </a:r>
          </a:p>
        </p:txBody>
      </p:sp>
      <p:pic>
        <p:nvPicPr>
          <p:cNvPr id="7170" name="Picture 2" descr="Treat Uncertainty As The New Normal">
            <a:hlinkClick r:id="rId3"/>
            <a:extLst>
              <a:ext uri="{FF2B5EF4-FFF2-40B4-BE49-F238E27FC236}">
                <a16:creationId xmlns:a16="http://schemas.microsoft.com/office/drawing/2014/main" id="{F2D1C843-2CED-AE78-4138-059D04386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900" y="2394008"/>
            <a:ext cx="3923416" cy="304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24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FA210-0759-8EA7-DF11-EADA4796589A}"/>
              </a:ext>
            </a:extLst>
          </p:cNvPr>
          <p:cNvSpPr>
            <a:spLocks noGrp="1"/>
          </p:cNvSpPr>
          <p:nvPr>
            <p:ph type="title"/>
          </p:nvPr>
        </p:nvSpPr>
        <p:spPr>
          <a:xfrm>
            <a:off x="838200" y="365125"/>
            <a:ext cx="10515600" cy="790815"/>
          </a:xfrm>
        </p:spPr>
        <p:txBody>
          <a:bodyPr/>
          <a:lstStyle/>
          <a:p>
            <a:r>
              <a:rPr lang="en-GB" b="1" dirty="0">
                <a:solidFill>
                  <a:srgbClr val="0070C0"/>
                </a:solidFill>
              </a:rPr>
              <a:t>Strategy Alignment </a:t>
            </a:r>
          </a:p>
        </p:txBody>
      </p:sp>
      <p:pic>
        <p:nvPicPr>
          <p:cNvPr id="7" name="Content Placeholder 6">
            <a:extLst>
              <a:ext uri="{FF2B5EF4-FFF2-40B4-BE49-F238E27FC236}">
                <a16:creationId xmlns:a16="http://schemas.microsoft.com/office/drawing/2014/main" id="{3A675CD0-9ACD-6EE4-BA73-54F2E4859391}"/>
              </a:ext>
            </a:extLst>
          </p:cNvPr>
          <p:cNvPicPr>
            <a:picLocks noGrp="1" noChangeAspect="1"/>
          </p:cNvPicPr>
          <p:nvPr>
            <p:ph sz="half" idx="1"/>
          </p:nvPr>
        </p:nvPicPr>
        <p:blipFill>
          <a:blip r:embed="rId3"/>
          <a:stretch>
            <a:fillRect/>
          </a:stretch>
        </p:blipFill>
        <p:spPr>
          <a:xfrm>
            <a:off x="1073509" y="1395137"/>
            <a:ext cx="5020574" cy="5013005"/>
          </a:xfrm>
          <a:prstGeom prst="rect">
            <a:avLst/>
          </a:prstGeom>
        </p:spPr>
      </p:pic>
      <p:pic>
        <p:nvPicPr>
          <p:cNvPr id="3" name="Picture 2" descr="A close up of a sign&#10;&#10;Description automatically generated">
            <a:extLst>
              <a:ext uri="{FF2B5EF4-FFF2-40B4-BE49-F238E27FC236}">
                <a16:creationId xmlns:a16="http://schemas.microsoft.com/office/drawing/2014/main" id="{CCEA09EB-03A4-07E6-F818-C9792DE4A40D}"/>
              </a:ext>
            </a:extLst>
          </p:cNvPr>
          <p:cNvPicPr>
            <a:picLocks noChangeAspect="1"/>
          </p:cNvPicPr>
          <p:nvPr/>
        </p:nvPicPr>
        <p:blipFill>
          <a:blip r:embed="rId4"/>
          <a:stretch>
            <a:fillRect/>
          </a:stretch>
        </p:blipFill>
        <p:spPr>
          <a:xfrm>
            <a:off x="6980656" y="4133090"/>
            <a:ext cx="3952875" cy="1362386"/>
          </a:xfrm>
          <a:prstGeom prst="rect">
            <a:avLst/>
          </a:prstGeom>
        </p:spPr>
      </p:pic>
      <p:pic>
        <p:nvPicPr>
          <p:cNvPr id="4" name="Picture 3" descr="BACCH Response to NHS Long Term Plan ...">
            <a:extLst>
              <a:ext uri="{FF2B5EF4-FFF2-40B4-BE49-F238E27FC236}">
                <a16:creationId xmlns:a16="http://schemas.microsoft.com/office/drawing/2014/main" id="{C13036F1-56EC-CB55-AC8D-6F536817D343}"/>
              </a:ext>
            </a:extLst>
          </p:cNvPr>
          <p:cNvPicPr>
            <a:picLocks noChangeAspect="1"/>
          </p:cNvPicPr>
          <p:nvPr/>
        </p:nvPicPr>
        <p:blipFill>
          <a:blip r:embed="rId5"/>
          <a:stretch>
            <a:fillRect/>
          </a:stretch>
        </p:blipFill>
        <p:spPr>
          <a:xfrm>
            <a:off x="8507442" y="2020544"/>
            <a:ext cx="2953073" cy="1239058"/>
          </a:xfrm>
          <a:prstGeom prst="rect">
            <a:avLst/>
          </a:prstGeom>
        </p:spPr>
      </p:pic>
    </p:spTree>
    <p:extLst>
      <p:ext uri="{BB962C8B-B14F-4D97-AF65-F5344CB8AC3E}">
        <p14:creationId xmlns:p14="http://schemas.microsoft.com/office/powerpoint/2010/main" val="274410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4814-E4B8-0DF1-C915-BE9B53ED0294}"/>
              </a:ext>
            </a:extLst>
          </p:cNvPr>
          <p:cNvSpPr>
            <a:spLocks noGrp="1"/>
          </p:cNvSpPr>
          <p:nvPr>
            <p:ph type="title"/>
          </p:nvPr>
        </p:nvSpPr>
        <p:spPr/>
        <p:txBody>
          <a:bodyPr/>
          <a:lstStyle/>
          <a:p>
            <a:r>
              <a:rPr lang="en-GB" b="1" dirty="0">
                <a:solidFill>
                  <a:srgbClr val="0070C0"/>
                </a:solidFill>
              </a:rPr>
              <a:t>Plan Strategy Alignment </a:t>
            </a:r>
          </a:p>
        </p:txBody>
      </p:sp>
      <p:sp>
        <p:nvSpPr>
          <p:cNvPr id="3" name="Content Placeholder 2">
            <a:extLst>
              <a:ext uri="{FF2B5EF4-FFF2-40B4-BE49-F238E27FC236}">
                <a16:creationId xmlns:a16="http://schemas.microsoft.com/office/drawing/2014/main" id="{8BC07DDA-C489-C2BB-04E2-EE06274C1FFC}"/>
              </a:ext>
            </a:extLst>
          </p:cNvPr>
          <p:cNvSpPr>
            <a:spLocks noGrp="1"/>
          </p:cNvSpPr>
          <p:nvPr>
            <p:ph sz="half" idx="1"/>
          </p:nvPr>
        </p:nvSpPr>
        <p:spPr>
          <a:xfrm>
            <a:off x="838200" y="1678869"/>
            <a:ext cx="5215466" cy="4859338"/>
          </a:xfrm>
        </p:spPr>
        <p:txBody>
          <a:bodyPr vert="horz" lIns="91440" tIns="45720" rIns="91440" bIns="45720" rtlCol="0" anchor="t">
            <a:noAutofit/>
          </a:bodyPr>
          <a:lstStyle/>
          <a:p>
            <a:pPr marL="0" indent="0">
              <a:buNone/>
            </a:pPr>
            <a:r>
              <a:rPr lang="en-GB" sz="2200" b="1" i="0" u="sng" strike="noStrike" baseline="0" dirty="0">
                <a:solidFill>
                  <a:srgbClr val="0070C0"/>
                </a:solidFill>
                <a:latin typeface="Arial"/>
                <a:cs typeface="Arial"/>
              </a:rPr>
              <a:t>1. Coproduction, People First &amp; Optimising Care</a:t>
            </a:r>
            <a:endParaRPr lang="en-US" sz="2200" u="sng">
              <a:solidFill>
                <a:srgbClr val="0070C0"/>
              </a:solidFill>
              <a:latin typeface="Arial"/>
              <a:cs typeface="Arial"/>
            </a:endParaRPr>
          </a:p>
          <a:p>
            <a:r>
              <a:rPr lang="en-GB" sz="2200" b="0" i="0" u="none" strike="noStrike" baseline="0" dirty="0">
                <a:latin typeface="Arial"/>
                <a:cs typeface="Arial"/>
              </a:rPr>
              <a:t>Engagement across secondary and primary care, linking </a:t>
            </a:r>
            <a:r>
              <a:rPr lang="en-GB" sz="2200" dirty="0">
                <a:latin typeface="Arial"/>
                <a:cs typeface="Arial"/>
              </a:rPr>
              <a:t>with community</a:t>
            </a:r>
            <a:r>
              <a:rPr lang="en-GB" sz="2200" b="0" i="0" u="none" strike="noStrike" baseline="0" dirty="0">
                <a:latin typeface="Arial"/>
                <a:cs typeface="Arial"/>
              </a:rPr>
              <a:t> partners.</a:t>
            </a:r>
          </a:p>
          <a:p>
            <a:r>
              <a:rPr lang="en-GB" sz="2200" b="0" i="0" u="none" strike="noStrike" baseline="0" dirty="0">
                <a:latin typeface="Arial"/>
                <a:cs typeface="Arial"/>
              </a:rPr>
              <a:t>Emphasis on community-powered solutions.</a:t>
            </a:r>
          </a:p>
          <a:p>
            <a:endParaRPr lang="en-GB" sz="2200" b="0" i="0" u="none" strike="noStrike" baseline="0" dirty="0">
              <a:solidFill>
                <a:srgbClr val="0070C0"/>
              </a:solidFill>
              <a:latin typeface="Arial" panose="020B0604020202020204" pitchFamily="34" charset="0"/>
              <a:cs typeface="Arial" panose="020B0604020202020204" pitchFamily="34" charset="0"/>
            </a:endParaRPr>
          </a:p>
          <a:p>
            <a:pPr marL="0" indent="0">
              <a:buNone/>
            </a:pPr>
            <a:r>
              <a:rPr lang="en-GB" sz="2200" b="1" i="0" u="sng" strike="noStrike" baseline="0" dirty="0">
                <a:solidFill>
                  <a:srgbClr val="0070C0"/>
                </a:solidFill>
                <a:latin typeface="Arial"/>
                <a:cs typeface="Arial"/>
              </a:rPr>
              <a:t>2. Environmental Sustainability</a:t>
            </a:r>
          </a:p>
          <a:p>
            <a:r>
              <a:rPr lang="en-GB" sz="2200" b="0" i="0" u="none" strike="noStrike" baseline="0" dirty="0">
                <a:latin typeface="Arial"/>
                <a:cs typeface="Arial"/>
              </a:rPr>
              <a:t>Implementation of Dr Doctor (patient engagement platform) </a:t>
            </a:r>
            <a:r>
              <a:rPr lang="en-GB" sz="2200" dirty="0">
                <a:latin typeface="Arial"/>
                <a:cs typeface="Arial"/>
              </a:rPr>
              <a:t>to minimize</a:t>
            </a:r>
            <a:r>
              <a:rPr lang="en-GB" sz="2200" b="0" i="0" u="none" strike="noStrike" baseline="0" dirty="0">
                <a:latin typeface="Arial"/>
                <a:cs typeface="Arial"/>
              </a:rPr>
              <a:t> paper use.</a:t>
            </a:r>
          </a:p>
          <a:p>
            <a:r>
              <a:rPr lang="en-GB" sz="2200" b="0" i="0" u="none" strike="noStrike" baseline="0" dirty="0">
                <a:latin typeface="Arial"/>
                <a:cs typeface="Arial"/>
              </a:rPr>
              <a:t>Promotion of digital resources and enhancing digital inclusion.</a:t>
            </a:r>
          </a:p>
          <a:p>
            <a:endParaRPr lang="en-GB" sz="2200" dirty="0">
              <a:latin typeface="Arial"/>
              <a:cs typeface="Arial"/>
            </a:endParaRPr>
          </a:p>
        </p:txBody>
      </p:sp>
      <p:sp>
        <p:nvSpPr>
          <p:cNvPr id="4" name="Content Placeholder 3">
            <a:extLst>
              <a:ext uri="{FF2B5EF4-FFF2-40B4-BE49-F238E27FC236}">
                <a16:creationId xmlns:a16="http://schemas.microsoft.com/office/drawing/2014/main" id="{AB72A233-48A7-A983-78DF-C4E065A2269D}"/>
              </a:ext>
            </a:extLst>
          </p:cNvPr>
          <p:cNvSpPr>
            <a:spLocks noGrp="1"/>
          </p:cNvSpPr>
          <p:nvPr>
            <p:ph sz="half" idx="2"/>
          </p:nvPr>
        </p:nvSpPr>
        <p:spPr>
          <a:xfrm>
            <a:off x="6138334" y="1701448"/>
            <a:ext cx="5215466" cy="4983514"/>
          </a:xfrm>
        </p:spPr>
        <p:txBody>
          <a:bodyPr vert="horz" lIns="91440" tIns="45720" rIns="91440" bIns="45720" rtlCol="0" anchor="t">
            <a:normAutofit/>
          </a:bodyPr>
          <a:lstStyle/>
          <a:p>
            <a:pPr marL="0" indent="0" algn="l">
              <a:buNone/>
            </a:pPr>
            <a:r>
              <a:rPr lang="en-GB" sz="2200" b="1" i="0" u="sng" strike="noStrike" baseline="0" dirty="0">
                <a:solidFill>
                  <a:srgbClr val="0070C0"/>
                </a:solidFill>
                <a:latin typeface="Arial"/>
                <a:cs typeface="Arial"/>
              </a:rPr>
              <a:t>3. Social Justice</a:t>
            </a:r>
            <a:endParaRPr lang="en-US" sz="2200" u="sng">
              <a:solidFill>
                <a:srgbClr val="0070C0"/>
              </a:solidFill>
            </a:endParaRPr>
          </a:p>
          <a:p>
            <a:r>
              <a:rPr lang="en-GB" sz="2200" b="0" i="0" u="none" strike="noStrike" baseline="0" dirty="0">
                <a:latin typeface="Arial"/>
                <a:cs typeface="Arial"/>
              </a:rPr>
              <a:t>Conducting waiting list analysis (time waited and postcode) </a:t>
            </a:r>
            <a:r>
              <a:rPr lang="en-GB" sz="2200" dirty="0">
                <a:latin typeface="Arial"/>
                <a:cs typeface="Arial"/>
              </a:rPr>
              <a:t>to ensure</a:t>
            </a:r>
            <a:r>
              <a:rPr lang="en-GB" sz="2200" b="0" i="0" u="none" strike="noStrike" baseline="0" dirty="0">
                <a:latin typeface="Arial"/>
                <a:cs typeface="Arial"/>
              </a:rPr>
              <a:t> equitable invites and location.</a:t>
            </a:r>
          </a:p>
          <a:p>
            <a:pPr algn="l"/>
            <a:r>
              <a:rPr lang="en-GB" sz="2200" b="0" i="0" u="none" strike="noStrike" baseline="0" dirty="0">
                <a:latin typeface="Arial"/>
                <a:cs typeface="Arial"/>
              </a:rPr>
              <a:t>Addressing the digital divide with a phased booking window.</a:t>
            </a:r>
          </a:p>
          <a:p>
            <a:r>
              <a:rPr lang="en-GB" sz="2200" b="0" i="0" u="none" strike="noStrike" baseline="0" dirty="0">
                <a:latin typeface="Arial"/>
                <a:cs typeface="Arial"/>
              </a:rPr>
              <a:t>Ensuring accessibility through location choice and support</a:t>
            </a:r>
            <a:r>
              <a:rPr lang="en-GB" sz="2200" dirty="0">
                <a:latin typeface="Arial"/>
                <a:cs typeface="Arial"/>
              </a:rPr>
              <a:t> </a:t>
            </a:r>
            <a:r>
              <a:rPr lang="fr-FR" sz="2200" b="0" i="0" u="none" strike="noStrike" baseline="0" dirty="0">
                <a:latin typeface="Arial"/>
                <a:cs typeface="Arial"/>
              </a:rPr>
              <a:t>options (landing page, </a:t>
            </a:r>
            <a:r>
              <a:rPr lang="fr-FR" sz="2200" b="0" i="0" u="none" strike="noStrike" baseline="0" dirty="0" err="1">
                <a:latin typeface="Arial"/>
                <a:cs typeface="Arial"/>
              </a:rPr>
              <a:t>interpreters</a:t>
            </a:r>
            <a:r>
              <a:rPr lang="fr-FR" sz="2200" b="0" i="0" u="none" strike="noStrike" baseline="0" dirty="0">
                <a:latin typeface="Arial"/>
                <a:cs typeface="Arial"/>
              </a:rPr>
              <a:t>, </a:t>
            </a:r>
            <a:r>
              <a:rPr lang="fr-FR" sz="2200" b="0" i="0" u="none" strike="noStrike" baseline="0" dirty="0" err="1">
                <a:latin typeface="Arial"/>
                <a:cs typeface="Arial"/>
              </a:rPr>
              <a:t>quieter</a:t>
            </a:r>
            <a:r>
              <a:rPr lang="fr-FR" sz="2200" b="0" i="0" u="none" strike="noStrike" baseline="0" dirty="0">
                <a:latin typeface="Arial"/>
                <a:cs typeface="Arial"/>
              </a:rPr>
              <a:t> sessions).</a:t>
            </a:r>
            <a:endParaRPr lang="en-GB" sz="2200" dirty="0">
              <a:latin typeface="Arial"/>
              <a:cs typeface="Arial"/>
            </a:endParaRPr>
          </a:p>
        </p:txBody>
      </p:sp>
    </p:spTree>
    <p:extLst>
      <p:ext uri="{BB962C8B-B14F-4D97-AF65-F5344CB8AC3E}">
        <p14:creationId xmlns:p14="http://schemas.microsoft.com/office/powerpoint/2010/main" val="1778352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DADF3-33B7-AD74-CA1A-0485B3EB6B9D}"/>
              </a:ext>
            </a:extLst>
          </p:cNvPr>
          <p:cNvSpPr>
            <a:spLocks noGrp="1"/>
          </p:cNvSpPr>
          <p:nvPr>
            <p:ph type="title"/>
          </p:nvPr>
        </p:nvSpPr>
        <p:spPr>
          <a:xfrm>
            <a:off x="4966012" y="5059192"/>
            <a:ext cx="6425867" cy="1160633"/>
          </a:xfrm>
        </p:spPr>
        <p:txBody>
          <a:bodyPr vert="horz" lIns="91440" tIns="45720" rIns="91440" bIns="45720" rtlCol="0" anchor="t">
            <a:normAutofit/>
          </a:bodyPr>
          <a:lstStyle/>
          <a:p>
            <a:pPr algn="r"/>
            <a:r>
              <a:rPr lang="en-US" sz="3600" b="1" kern="1200" dirty="0">
                <a:solidFill>
                  <a:srgbClr val="0070C0"/>
                </a:solidFill>
                <a:latin typeface="+mj-lt"/>
                <a:ea typeface="+mj-ea"/>
                <a:cs typeface="+mj-cs"/>
              </a:rPr>
              <a:t>Staff Training </a:t>
            </a:r>
            <a:endParaRPr lang="en-US" sz="3600" b="1" kern="1200" dirty="0">
              <a:solidFill>
                <a:srgbClr val="0070C0"/>
              </a:solidFill>
              <a:latin typeface="+mj-lt"/>
            </a:endParaRPr>
          </a:p>
        </p:txBody>
      </p:sp>
      <p:pic>
        <p:nvPicPr>
          <p:cNvPr id="7" name="Picture 6" descr="A person sitting in a room with people in the background&#10;&#10;Description automatically generated">
            <a:extLst>
              <a:ext uri="{FF2B5EF4-FFF2-40B4-BE49-F238E27FC236}">
                <a16:creationId xmlns:a16="http://schemas.microsoft.com/office/drawing/2014/main" id="{404A4BC8-D09B-CA79-B974-B8D144B3C42B}"/>
              </a:ext>
            </a:extLst>
          </p:cNvPr>
          <p:cNvPicPr>
            <a:picLocks noChangeAspect="1"/>
          </p:cNvPicPr>
          <p:nvPr/>
        </p:nvPicPr>
        <p:blipFill>
          <a:blip r:embed="rId2">
            <a:alphaModFix/>
          </a:blip>
          <a:srcRect l="16375" r="16877" b="2"/>
          <a:stretch/>
        </p:blipFill>
        <p:spPr>
          <a:xfrm>
            <a:off x="4966006" y="198381"/>
            <a:ext cx="3765946" cy="376594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Picture 3" descr="A person looking down at a person sitting in a chair&#10;&#10;Description automatically generated">
            <a:extLst>
              <a:ext uri="{FF2B5EF4-FFF2-40B4-BE49-F238E27FC236}">
                <a16:creationId xmlns:a16="http://schemas.microsoft.com/office/drawing/2014/main" id="{9E039544-3263-BEAB-7A55-A0797E4BB3F0}"/>
              </a:ext>
            </a:extLst>
          </p:cNvPr>
          <p:cNvPicPr>
            <a:picLocks noChangeAspect="1"/>
          </p:cNvPicPr>
          <p:nvPr/>
        </p:nvPicPr>
        <p:blipFill>
          <a:blip r:embed="rId3">
            <a:alphaModFix/>
          </a:blip>
          <a:srcRect t="1519" r="2" b="8074"/>
          <a:stretch/>
        </p:blipFill>
        <p:spPr>
          <a:xfrm>
            <a:off x="1199083" y="10"/>
            <a:ext cx="4125131" cy="2489417"/>
          </a:xfrm>
          <a:custGeom>
            <a:avLst/>
            <a:gdLst/>
            <a:ahLst/>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6" name="Picture 5" descr="A person standing in front of a screen&#10;&#10;Description automatically generated">
            <a:extLst>
              <a:ext uri="{FF2B5EF4-FFF2-40B4-BE49-F238E27FC236}">
                <a16:creationId xmlns:a16="http://schemas.microsoft.com/office/drawing/2014/main" id="{A44E0B85-2A3C-2D03-F887-495DE0139930}"/>
              </a:ext>
            </a:extLst>
          </p:cNvPr>
          <p:cNvPicPr>
            <a:picLocks noChangeAspect="1"/>
          </p:cNvPicPr>
          <p:nvPr/>
        </p:nvPicPr>
        <p:blipFill>
          <a:blip r:embed="rId4">
            <a:alphaModFix/>
          </a:blip>
          <a:srcRect l="21016" r="20861" b="-1"/>
          <a:stretch/>
        </p:blipFill>
        <p:spPr>
          <a:xfrm>
            <a:off x="24377" y="2078211"/>
            <a:ext cx="4151360" cy="4767590"/>
          </a:xfrm>
          <a:custGeom>
            <a:avLst/>
            <a:gdLst/>
            <a:ahLst/>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pic>
        <p:nvPicPr>
          <p:cNvPr id="5" name="Picture 4" descr="A person in a classroom&#10;&#10;Description automatically generated">
            <a:extLst>
              <a:ext uri="{FF2B5EF4-FFF2-40B4-BE49-F238E27FC236}">
                <a16:creationId xmlns:a16="http://schemas.microsoft.com/office/drawing/2014/main" id="{2043B076-9488-E73B-B85A-E953875790B4}"/>
              </a:ext>
            </a:extLst>
          </p:cNvPr>
          <p:cNvPicPr>
            <a:picLocks noChangeAspect="1"/>
          </p:cNvPicPr>
          <p:nvPr/>
        </p:nvPicPr>
        <p:blipFill>
          <a:blip r:embed="rId5">
            <a:alphaModFix/>
          </a:blip>
          <a:srcRect l="3928" r="3930" b="2"/>
          <a:stretch/>
        </p:blipFill>
        <p:spPr>
          <a:xfrm>
            <a:off x="8845412" y="10"/>
            <a:ext cx="3346597" cy="3631921"/>
          </a:xfrm>
          <a:custGeom>
            <a:avLst/>
            <a:gdLst/>
            <a:ahLst/>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p:spPr>
      </p:pic>
      <p:pic>
        <p:nvPicPr>
          <p:cNvPr id="8" name="Picture 7" descr="Personalised Care Institute">
            <a:extLst>
              <a:ext uri="{FF2B5EF4-FFF2-40B4-BE49-F238E27FC236}">
                <a16:creationId xmlns:a16="http://schemas.microsoft.com/office/drawing/2014/main" id="{0742B231-1425-12CF-0F4B-B0D45B62E2A8}"/>
              </a:ext>
            </a:extLst>
          </p:cNvPr>
          <p:cNvPicPr>
            <a:picLocks noChangeAspect="1"/>
          </p:cNvPicPr>
          <p:nvPr/>
        </p:nvPicPr>
        <p:blipFill>
          <a:blip r:embed="rId6"/>
          <a:stretch>
            <a:fillRect/>
          </a:stretch>
        </p:blipFill>
        <p:spPr>
          <a:xfrm>
            <a:off x="4466082" y="4239006"/>
            <a:ext cx="2857500" cy="952500"/>
          </a:xfrm>
          <a:prstGeom prst="rect">
            <a:avLst/>
          </a:prstGeom>
        </p:spPr>
      </p:pic>
    </p:spTree>
    <p:extLst>
      <p:ext uri="{BB962C8B-B14F-4D97-AF65-F5344CB8AC3E}">
        <p14:creationId xmlns:p14="http://schemas.microsoft.com/office/powerpoint/2010/main" val="2090978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3180</Words>
  <Application>Microsoft Office PowerPoint</Application>
  <PresentationFormat>Widescreen</PresentationFormat>
  <Paragraphs>286</Paragraphs>
  <Slides>27</Slides>
  <Notes>21</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Aptos</vt:lpstr>
      <vt:lpstr>Aptos Display</vt:lpstr>
      <vt:lpstr>Arial</vt:lpstr>
      <vt:lpstr>Arial,Sans-Serif</vt:lpstr>
      <vt:lpstr>Calibri</vt:lpstr>
      <vt:lpstr>Calibri Light</vt:lpstr>
      <vt:lpstr>Cambria</vt:lpstr>
      <vt:lpstr>FrutigerLTPro-Light</vt:lpstr>
      <vt:lpstr>Poppins</vt:lpstr>
      <vt:lpstr>Times New Roman</vt:lpstr>
      <vt:lpstr>Office Theme</vt:lpstr>
      <vt:lpstr>   Community Appointment Days: An Innovative Way of Delivering MSK Healthcare </vt:lpstr>
      <vt:lpstr>CAD Innovation - Session Aims:</vt:lpstr>
      <vt:lpstr>PowerPoint Presentation</vt:lpstr>
      <vt:lpstr>The Headlines </vt:lpstr>
      <vt:lpstr>PowerPoint Presentation</vt:lpstr>
      <vt:lpstr>Why a CAD?</vt:lpstr>
      <vt:lpstr>Strategy Alignment </vt:lpstr>
      <vt:lpstr>Plan Strategy Alignment </vt:lpstr>
      <vt:lpstr>Staff Training </vt:lpstr>
      <vt:lpstr>PowerPoint Presentation</vt:lpstr>
      <vt:lpstr>PowerPoint Presentation</vt:lpstr>
      <vt:lpstr>PowerPoint Presentation</vt:lpstr>
      <vt:lpstr>Community Hub </vt:lpstr>
      <vt:lpstr>PowerPoint Presentation</vt:lpstr>
      <vt:lpstr>Documentation </vt:lpstr>
      <vt:lpstr>Outcomes </vt:lpstr>
      <vt:lpstr>BSol &amp; South Birmingham CAD in numbers</vt:lpstr>
      <vt:lpstr>PowerPoint Presentation</vt:lpstr>
      <vt:lpstr>PowerPoint Presentation</vt:lpstr>
      <vt:lpstr>Staff &amp; Partners Feedback </vt:lpstr>
      <vt:lpstr>PowerPoint Presentation</vt:lpstr>
      <vt:lpstr>Staff &amp; Partners Feedback – cont…</vt:lpstr>
      <vt:lpstr>Staff &amp; Partners Feedback – cont…</vt:lpstr>
      <vt:lpstr>DNA's </vt:lpstr>
      <vt:lpstr>Next Steps...</vt:lpstr>
      <vt:lpstr>PowerPoint Presentation</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Appointment Days: An Innovative Way of Delivering MSK Healthcare</dc:title>
  <dc:creator>JENNINGS, Hayley (THE ROYAL ORTHOPAEDIC HOSPITAL NHS FOUNDATION TRUST)</dc:creator>
  <cp:lastModifiedBy>Mindy Dalloway</cp:lastModifiedBy>
  <cp:revision>1</cp:revision>
  <dcterms:created xsi:type="dcterms:W3CDTF">2024-11-26T09:24:34Z</dcterms:created>
  <dcterms:modified xsi:type="dcterms:W3CDTF">2024-12-23T12:13:02Z</dcterms:modified>
</cp:coreProperties>
</file>