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2" r:id="rId2"/>
    <p:sldId id="301" r:id="rId3"/>
    <p:sldId id="302" r:id="rId4"/>
    <p:sldId id="303" r:id="rId5"/>
    <p:sldId id="304" r:id="rId6"/>
    <p:sldId id="305" r:id="rId7"/>
    <p:sldId id="306" r:id="rId8"/>
    <p:sldId id="307" r:id="rId9"/>
    <p:sldId id="308" r:id="rId10"/>
    <p:sldId id="300" r:id="rId11"/>
    <p:sldId id="268" r:id="rId12"/>
    <p:sldId id="269" r:id="rId13"/>
    <p:sldId id="270" r:id="rId14"/>
    <p:sldId id="271" r:id="rId15"/>
    <p:sldId id="272" r:id="rId16"/>
    <p:sldId id="273" r:id="rId17"/>
    <p:sldId id="274" r:id="rId18"/>
    <p:sldId id="275" r:id="rId19"/>
    <p:sldId id="276" r:id="rId20"/>
    <p:sldId id="282" r:id="rId21"/>
    <p:sldId id="284" r:id="rId22"/>
    <p:sldId id="285" r:id="rId23"/>
    <p:sldId id="296" r:id="rId24"/>
    <p:sldId id="297" r:id="rId25"/>
    <p:sldId id="298" r:id="rId26"/>
    <p:sldId id="292" r:id="rId27"/>
    <p:sldId id="293" r:id="rId28"/>
    <p:sldId id="294" r:id="rId29"/>
    <p:sldId id="299" r:id="rId30"/>
    <p:sldId id="309" r:id="rId31"/>
    <p:sldId id="31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07" autoAdjust="0"/>
    <p:restoredTop sz="77060" autoAdjust="0"/>
  </p:normalViewPr>
  <p:slideViewPr>
    <p:cSldViewPr>
      <p:cViewPr varScale="1">
        <p:scale>
          <a:sx n="59" d="100"/>
          <a:sy n="59" d="100"/>
        </p:scale>
        <p:origin x="42" y="42"/>
      </p:cViewPr>
      <p:guideLst>
        <p:guide orient="horz" pos="2160"/>
        <p:guide pos="2880"/>
      </p:guideLst>
    </p:cSldViewPr>
  </p:slideViewPr>
  <p:outlineViewPr>
    <p:cViewPr>
      <p:scale>
        <a:sx n="33" d="100"/>
        <a:sy n="33" d="100"/>
      </p:scale>
      <p:origin x="0" y="32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bd-bus-05\128u$\BatesA\Documents\Downloads\GHE_DALY_WHOReg6_2000_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'20 leading causes'!$W$111:$W$115</c:f>
              <c:strCache>
                <c:ptCount val="5"/>
                <c:pt idx="0">
                  <c:v>Cirrhosis of the liver</c:v>
                </c:pt>
                <c:pt idx="1">
                  <c:v>Falls</c:v>
                </c:pt>
                <c:pt idx="2">
                  <c:v>Back and neck pain</c:v>
                </c:pt>
                <c:pt idx="3">
                  <c:v>Colon and rectum cancers</c:v>
                </c:pt>
                <c:pt idx="4">
                  <c:v>Diabetes mellitus</c:v>
                </c:pt>
              </c:strCache>
            </c:strRef>
          </c:cat>
          <c:val>
            <c:numRef>
              <c:f>'20 leading causes'!$X$111:$X$115</c:f>
              <c:numCache>
                <c:formatCode>General</c:formatCode>
                <c:ptCount val="5"/>
                <c:pt idx="0">
                  <c:v>0.11192572990122204</c:v>
                </c:pt>
                <c:pt idx="1">
                  <c:v>4.8689259471170275E-2</c:v>
                </c:pt>
                <c:pt idx="2">
                  <c:v>3.7568033338832178E-2</c:v>
                </c:pt>
                <c:pt idx="3">
                  <c:v>2.7085633136366818E-2</c:v>
                </c:pt>
                <c:pt idx="4">
                  <c:v>9.2077409400528332E-3</c:v>
                </c:pt>
              </c:numCache>
            </c:numRef>
          </c:val>
        </c:ser>
        <c:dLbls>
          <c:showLegendKey val="0"/>
          <c:showVal val="0"/>
          <c:showCatName val="0"/>
          <c:showSerName val="0"/>
          <c:showPercent val="0"/>
          <c:showBubbleSize val="0"/>
        </c:dLbls>
        <c:gapWidth val="150"/>
        <c:axId val="209510576"/>
        <c:axId val="209510184"/>
      </c:barChart>
      <c:catAx>
        <c:axId val="209510576"/>
        <c:scaling>
          <c:orientation val="minMax"/>
        </c:scaling>
        <c:delete val="0"/>
        <c:axPos val="b"/>
        <c:numFmt formatCode="General" sourceLinked="0"/>
        <c:majorTickMark val="out"/>
        <c:minorTickMark val="none"/>
        <c:tickLblPos val="nextTo"/>
        <c:crossAx val="209510184"/>
        <c:crosses val="autoZero"/>
        <c:auto val="1"/>
        <c:lblAlgn val="ctr"/>
        <c:lblOffset val="100"/>
        <c:noMultiLvlLbl val="0"/>
      </c:catAx>
      <c:valAx>
        <c:axId val="209510184"/>
        <c:scaling>
          <c:orientation val="minMax"/>
        </c:scaling>
        <c:delete val="0"/>
        <c:axPos val="l"/>
        <c:majorGridlines/>
        <c:title>
          <c:tx>
            <c:rich>
              <a:bodyPr rot="-5400000" vert="horz"/>
              <a:lstStyle/>
              <a:p>
                <a:pPr>
                  <a:defRPr/>
                </a:pPr>
                <a:r>
                  <a:rPr lang="en-GB"/>
                  <a:t>Percentage Increase</a:t>
                </a:r>
              </a:p>
            </c:rich>
          </c:tx>
          <c:overlay val="0"/>
        </c:title>
        <c:numFmt formatCode="0%" sourceLinked="0"/>
        <c:majorTickMark val="out"/>
        <c:minorTickMark val="none"/>
        <c:tickLblPos val="nextTo"/>
        <c:crossAx val="20951057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1CEDB-FF69-41C3-B0E2-3548404A5E78}" type="datetimeFigureOut">
              <a:rPr lang="en-GB" smtClean="0"/>
              <a:pPr/>
              <a:t>15/02/2016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FB0C5-D00C-4102-BB40-CE8BFB2F807B}" type="slidenum">
              <a:rPr lang="en-GB" smtClean="0"/>
              <a:pPr/>
              <a:t>‹#›</a:t>
            </a:fld>
            <a:endParaRPr lang="en-GB" dirty="0"/>
          </a:p>
        </p:txBody>
      </p:sp>
    </p:spTree>
    <p:extLst>
      <p:ext uri="{BB962C8B-B14F-4D97-AF65-F5344CB8AC3E}">
        <p14:creationId xmlns:p14="http://schemas.microsoft.com/office/powerpoint/2010/main" val="185685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Disease_burden"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en.wikipedia.org/wiki/Medical" TargetMode="External"/><Relationship Id="rId4" Type="http://schemas.openxmlformats.org/officeDocument/2006/relationships/hyperlink" Target="http://en.wikipedia.org/wiki/Quality-adjusted_life_yea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1</a:t>
            </a:fld>
            <a:endParaRPr lang="en-GB" dirty="0"/>
          </a:p>
        </p:txBody>
      </p:sp>
    </p:spTree>
    <p:extLst>
      <p:ext uri="{BB962C8B-B14F-4D97-AF65-F5344CB8AC3E}">
        <p14:creationId xmlns:p14="http://schemas.microsoft.com/office/powerpoint/2010/main" val="266296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Fear of falling</a:t>
            </a:r>
            <a:r>
              <a:rPr lang="en-GB" baseline="0" dirty="0" smtClean="0"/>
              <a:t> – decreased muscle strength, poor balance, lack of mobility and social isolation</a:t>
            </a:r>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19</a:t>
            </a:fld>
            <a:endParaRPr lang="en-GB" dirty="0"/>
          </a:p>
        </p:txBody>
      </p:sp>
    </p:spTree>
    <p:extLst>
      <p:ext uri="{BB962C8B-B14F-4D97-AF65-F5344CB8AC3E}">
        <p14:creationId xmlns:p14="http://schemas.microsoft.com/office/powerpoint/2010/main" val="13396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2014 CSP</a:t>
            </a:r>
            <a:r>
              <a:rPr lang="en-GB" baseline="0" dirty="0" smtClean="0"/>
              <a:t> worked with the NHS Yorkshire and Humber commissioning support unit to produce a falls prevention economic model. </a:t>
            </a:r>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20</a:t>
            </a:fld>
            <a:endParaRPr lang="en-GB" dirty="0"/>
          </a:p>
        </p:txBody>
      </p:sp>
    </p:spTree>
    <p:extLst>
      <p:ext uri="{BB962C8B-B14F-4D97-AF65-F5344CB8AC3E}">
        <p14:creationId xmlns:p14="http://schemas.microsoft.com/office/powerpoint/2010/main" val="184171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Examples</a:t>
            </a:r>
            <a:r>
              <a:rPr lang="en-GB" baseline="0" dirty="0" smtClean="0"/>
              <a:t> of regional savings that can be calculated using the model</a:t>
            </a:r>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23</a:t>
            </a:fld>
            <a:endParaRPr lang="en-GB" dirty="0"/>
          </a:p>
        </p:txBody>
      </p:sp>
    </p:spTree>
    <p:extLst>
      <p:ext uri="{BB962C8B-B14F-4D97-AF65-F5344CB8AC3E}">
        <p14:creationId xmlns:p14="http://schemas.microsoft.com/office/powerpoint/2010/main" val="2124592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Examples</a:t>
            </a:r>
            <a:r>
              <a:rPr lang="en-GB" baseline="0" dirty="0" smtClean="0"/>
              <a:t> of regional savings that can be calculated using the model</a:t>
            </a:r>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24</a:t>
            </a:fld>
            <a:endParaRPr lang="en-GB" dirty="0"/>
          </a:p>
        </p:txBody>
      </p:sp>
    </p:spTree>
    <p:extLst>
      <p:ext uri="{BB962C8B-B14F-4D97-AF65-F5344CB8AC3E}">
        <p14:creationId xmlns:p14="http://schemas.microsoft.com/office/powerpoint/2010/main" val="114433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Examples</a:t>
            </a:r>
            <a:r>
              <a:rPr lang="en-GB" baseline="0" dirty="0" smtClean="0"/>
              <a:t> of regional savings that can be calculated using the model</a:t>
            </a:r>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25</a:t>
            </a:fld>
            <a:endParaRPr lang="en-GB" dirty="0"/>
          </a:p>
        </p:txBody>
      </p:sp>
    </p:spTree>
    <p:extLst>
      <p:ext uri="{BB962C8B-B14F-4D97-AF65-F5344CB8AC3E}">
        <p14:creationId xmlns:p14="http://schemas.microsoft.com/office/powerpoint/2010/main" val="476469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27</a:t>
            </a:fld>
            <a:endParaRPr lang="en-GB" dirty="0"/>
          </a:p>
        </p:txBody>
      </p:sp>
    </p:spTree>
    <p:extLst>
      <p:ext uri="{BB962C8B-B14F-4D97-AF65-F5344CB8AC3E}">
        <p14:creationId xmlns:p14="http://schemas.microsoft.com/office/powerpoint/2010/main" val="61616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28</a:t>
            </a:fld>
            <a:endParaRPr lang="en-GB" dirty="0"/>
          </a:p>
        </p:txBody>
      </p:sp>
    </p:spTree>
    <p:extLst>
      <p:ext uri="{BB962C8B-B14F-4D97-AF65-F5344CB8AC3E}">
        <p14:creationId xmlns:p14="http://schemas.microsoft.com/office/powerpoint/2010/main" val="210201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10</a:t>
            </a:fld>
            <a:endParaRPr lang="en-GB" dirty="0"/>
          </a:p>
        </p:txBody>
      </p:sp>
    </p:spTree>
    <p:extLst>
      <p:ext uri="{BB962C8B-B14F-4D97-AF65-F5344CB8AC3E}">
        <p14:creationId xmlns:p14="http://schemas.microsoft.com/office/powerpoint/2010/main" val="392423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Population</a:t>
            </a:r>
            <a:r>
              <a:rPr lang="en-GB" baseline="0" dirty="0" smtClean="0"/>
              <a:t> is aging – likely to live another 20 years over the age of 65</a:t>
            </a:r>
          </a:p>
          <a:p>
            <a:r>
              <a:rPr lang="en-GB" baseline="0" dirty="0" smtClean="0"/>
              <a:t>70% of hospital admissions are for older people yet 1 in 4 admissions are avoidable</a:t>
            </a:r>
          </a:p>
          <a:p>
            <a:r>
              <a:rPr lang="en-GB" baseline="0" dirty="0" smtClean="0"/>
              <a:t>Older people account for 70% of NHS expenditure but prevention, early intervention and rehabilitation can reduce that</a:t>
            </a:r>
          </a:p>
          <a:p>
            <a:r>
              <a:rPr lang="en-GB" baseline="0" dirty="0" smtClean="0"/>
              <a:t>Older people are often discharge with care packages that are costly which can be reduced or discontinued with effective rehabilitation</a:t>
            </a:r>
          </a:p>
          <a:p>
            <a:endParaRPr lang="en-GB" baseline="0" dirty="0" smtClean="0"/>
          </a:p>
          <a:p>
            <a:r>
              <a:rPr lang="en-GB" baseline="0" dirty="0" smtClean="0"/>
              <a:t>The case is similar with people with long term conditions.  There are currently 15million people with LTCs in England </a:t>
            </a:r>
          </a:p>
          <a:p>
            <a:r>
              <a:rPr lang="en-GB" baseline="0" dirty="0" smtClean="0"/>
              <a:t>That’s 30% of the population and that is likely to rise to 18million by 2018.  </a:t>
            </a:r>
          </a:p>
          <a:p>
            <a:r>
              <a:rPr lang="en-GB" baseline="0" dirty="0" smtClean="0"/>
              <a:t>This situation can be changed when in individuals needs are met.  They don’t want repeated GP visits, unnecessary hospital admissions or to have to move into a care home.</a:t>
            </a:r>
          </a:p>
          <a:p>
            <a:r>
              <a:rPr lang="en-GB" baseline="0" dirty="0" smtClean="0"/>
              <a:t>Older people and people with LTC want to enjoy their lives, be kept independent and get back to independence as soon as possible after illness or injury.</a:t>
            </a:r>
          </a:p>
          <a:p>
            <a:r>
              <a:rPr lang="en-GB" baseline="0" dirty="0" smtClean="0"/>
              <a:t>It’s not just about quantity but quality of life.  </a:t>
            </a:r>
          </a:p>
          <a:p>
            <a:r>
              <a:rPr lang="en-GB" baseline="0" dirty="0" smtClean="0"/>
              <a:t>Physiotherapy can help people live longer and live well!  </a:t>
            </a:r>
          </a:p>
          <a:p>
            <a:r>
              <a:rPr lang="en-GB" baseline="0" dirty="0" smtClean="0"/>
              <a:t>We take an asset based approach building on what people </a:t>
            </a:r>
            <a:r>
              <a:rPr lang="en-GB" b="1" baseline="0" dirty="0" smtClean="0"/>
              <a:t>can</a:t>
            </a:r>
            <a:r>
              <a:rPr lang="en-GB" baseline="0" dirty="0" smtClean="0"/>
              <a:t> do</a:t>
            </a:r>
          </a:p>
          <a:p>
            <a:r>
              <a:rPr lang="en-GB" baseline="0" dirty="0" smtClean="0"/>
              <a:t>Physiotherapy builds resilience through offering self management programmes and direct access when needed</a:t>
            </a:r>
          </a:p>
          <a:p>
            <a:r>
              <a:rPr lang="en-GB" baseline="0" dirty="0" smtClean="0"/>
              <a:t>People need to be fit to work longer</a:t>
            </a:r>
          </a:p>
          <a:p>
            <a:r>
              <a:rPr lang="en-GB" baseline="0" dirty="0" smtClean="0"/>
              <a:t>They will also not be as available to provide the unpaid informal carer role that many older people, and others rely on.  Another reason why we need to keep people living well and independently.</a:t>
            </a:r>
          </a:p>
          <a:p>
            <a:r>
              <a:rPr lang="en-GB" baseline="0" dirty="0" smtClean="0"/>
              <a:t>The economic purse to provide health and social care is shrinking all the time.  </a:t>
            </a:r>
          </a:p>
          <a:p>
            <a:r>
              <a:rPr lang="en-GB" baseline="0" dirty="0" smtClean="0"/>
              <a:t>The situation within Health and Social Care is simply unsustainable</a:t>
            </a:r>
          </a:p>
          <a:p>
            <a:endParaRPr lang="en-GB" baseline="0"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11</a:t>
            </a:fld>
            <a:endParaRPr lang="en-GB" dirty="0"/>
          </a:p>
        </p:txBody>
      </p:sp>
    </p:spTree>
    <p:extLst>
      <p:ext uri="{BB962C8B-B14F-4D97-AF65-F5344CB8AC3E}">
        <p14:creationId xmlns:p14="http://schemas.microsoft.com/office/powerpoint/2010/main" val="213326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a:t>
            </a:r>
            <a:r>
              <a:rPr lang="en-GB" baseline="0" dirty="0" smtClean="0"/>
              <a:t> always due to injury but unable to get up etc</a:t>
            </a:r>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12</a:t>
            </a:fld>
            <a:endParaRPr lang="en-GB" dirty="0"/>
          </a:p>
        </p:txBody>
      </p:sp>
    </p:spTree>
    <p:extLst>
      <p:ext uri="{BB962C8B-B14F-4D97-AF65-F5344CB8AC3E}">
        <p14:creationId xmlns:p14="http://schemas.microsoft.com/office/powerpoint/2010/main" val="104365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About 3.5 minutes</a:t>
            </a:r>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13</a:t>
            </a:fld>
            <a:endParaRPr lang="en-GB" dirty="0"/>
          </a:p>
        </p:txBody>
      </p:sp>
    </p:spTree>
    <p:extLst>
      <p:ext uri="{BB962C8B-B14F-4D97-AF65-F5344CB8AC3E}">
        <p14:creationId xmlns:p14="http://schemas.microsoft.com/office/powerpoint/2010/main" val="213575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Approx 24 % of</a:t>
            </a:r>
            <a:r>
              <a:rPr lang="en-GB" baseline="0" dirty="0" smtClean="0"/>
              <a:t> people suffering a hip fracture die within 3 months – Newcastle falls summit March 2015</a:t>
            </a:r>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14</a:t>
            </a:fld>
            <a:endParaRPr lang="en-GB" dirty="0"/>
          </a:p>
        </p:txBody>
      </p:sp>
    </p:spTree>
    <p:extLst>
      <p:ext uri="{BB962C8B-B14F-4D97-AF65-F5344CB8AC3E}">
        <p14:creationId xmlns:p14="http://schemas.microsoft.com/office/powerpoint/2010/main" val="24524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Why – any thoughts??</a:t>
            </a:r>
            <a:r>
              <a:rPr lang="en-GB" baseline="0" dirty="0" smtClean="0"/>
              <a:t> </a:t>
            </a:r>
          </a:p>
          <a:p>
            <a:r>
              <a:rPr lang="en-GB" baseline="0" dirty="0" smtClean="0"/>
              <a:t>Increase in sedentary lifestyle?</a:t>
            </a:r>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15</a:t>
            </a:fld>
            <a:endParaRPr lang="en-GB" dirty="0"/>
          </a:p>
        </p:txBody>
      </p:sp>
    </p:spTree>
    <p:extLst>
      <p:ext uri="{BB962C8B-B14F-4D97-AF65-F5344CB8AC3E}">
        <p14:creationId xmlns:p14="http://schemas.microsoft.com/office/powerpoint/2010/main" val="217916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1/3  of those adults/ 1/6 of that age group</a:t>
            </a:r>
            <a:endParaRPr lang="en-GB" dirty="0"/>
          </a:p>
        </p:txBody>
      </p:sp>
      <p:sp>
        <p:nvSpPr>
          <p:cNvPr id="4" name="Slide Number Placeholder 3"/>
          <p:cNvSpPr>
            <a:spLocks noGrp="1"/>
          </p:cNvSpPr>
          <p:nvPr>
            <p:ph type="sldNum" sz="quarter" idx="10"/>
          </p:nvPr>
        </p:nvSpPr>
        <p:spPr/>
        <p:txBody>
          <a:bodyPr/>
          <a:lstStyle/>
          <a:p>
            <a:fld id="{DB8FB0C5-D00C-4102-BB40-CE8BFB2F807B}" type="slidenum">
              <a:rPr lang="en-GB" smtClean="0"/>
              <a:pPr/>
              <a:t>17</a:t>
            </a:fld>
            <a:endParaRPr lang="en-GB" dirty="0"/>
          </a:p>
        </p:txBody>
      </p:sp>
    </p:spTree>
    <p:extLst>
      <p:ext uri="{BB962C8B-B14F-4D97-AF65-F5344CB8AC3E}">
        <p14:creationId xmlns:p14="http://schemas.microsoft.com/office/powerpoint/2010/main" val="320928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tx1"/>
                </a:solidFill>
              </a:rPr>
              <a:t>What is</a:t>
            </a:r>
            <a:r>
              <a:rPr lang="en-GB" baseline="0" dirty="0" smtClean="0">
                <a:solidFill>
                  <a:schemeClr val="tx1"/>
                </a:solidFill>
              </a:rPr>
              <a:t> a QALY?</a:t>
            </a:r>
          </a:p>
          <a:p>
            <a:r>
              <a:rPr lang="en-GB" dirty="0" smtClean="0">
                <a:solidFill>
                  <a:schemeClr val="tx1"/>
                </a:solidFill>
              </a:rPr>
              <a:t>The </a:t>
            </a:r>
            <a:r>
              <a:rPr lang="en-GB" b="1" dirty="0" smtClean="0">
                <a:solidFill>
                  <a:schemeClr val="tx1"/>
                </a:solidFill>
              </a:rPr>
              <a:t>quality-adjusted life year</a:t>
            </a:r>
            <a:r>
              <a:rPr lang="en-GB" dirty="0" smtClean="0">
                <a:solidFill>
                  <a:schemeClr val="tx1"/>
                </a:solidFill>
              </a:rPr>
              <a:t>  is a measure of </a:t>
            </a:r>
            <a:r>
              <a:rPr lang="en-GB" u="none" dirty="0" smtClean="0">
                <a:solidFill>
                  <a:schemeClr val="tx1"/>
                </a:solidFill>
                <a:hlinkClick r:id="rId3" tooltip="Disease burden"/>
              </a:rPr>
              <a:t>disease burden</a:t>
            </a:r>
            <a:r>
              <a:rPr lang="en-GB" dirty="0" smtClean="0">
                <a:solidFill>
                  <a:schemeClr val="tx1"/>
                </a:solidFill>
              </a:rPr>
              <a:t>, including both the quality and the quantity of life lived.</a:t>
            </a:r>
            <a:r>
              <a:rPr lang="en-GB" baseline="30000" dirty="0" smtClean="0">
                <a:solidFill>
                  <a:schemeClr val="tx1"/>
                </a:solidFill>
                <a:hlinkClick r:id="rId4"/>
              </a:rPr>
              <a:t>[1][2]</a:t>
            </a:r>
            <a:r>
              <a:rPr lang="en-GB" dirty="0" smtClean="0">
                <a:solidFill>
                  <a:schemeClr val="tx1"/>
                </a:solidFill>
              </a:rPr>
              <a:t> It is used in assessing the value for money of a </a:t>
            </a:r>
            <a:r>
              <a:rPr lang="en-GB" dirty="0" smtClean="0">
                <a:solidFill>
                  <a:schemeClr val="tx1"/>
                </a:solidFill>
                <a:hlinkClick r:id="rId5" tooltip="Medical"/>
              </a:rPr>
              <a:t>medical</a:t>
            </a:r>
            <a:r>
              <a:rPr lang="en-GB" dirty="0" smtClean="0">
                <a:solidFill>
                  <a:schemeClr val="tx1"/>
                </a:solidFill>
              </a:rPr>
              <a:t> intervention. So for the</a:t>
            </a:r>
            <a:r>
              <a:rPr lang="en-GB" baseline="0" dirty="0" smtClean="0">
                <a:solidFill>
                  <a:schemeClr val="tx1"/>
                </a:solidFill>
              </a:rPr>
              <a:t> fear of falling is 6.4 times as debilitating as actually having a fall/ fracture in relation to QOL. </a:t>
            </a:r>
            <a:endParaRPr lang="en-GB" dirty="0">
              <a:solidFill>
                <a:schemeClr val="tx1"/>
              </a:solidFill>
            </a:endParaRPr>
          </a:p>
        </p:txBody>
      </p:sp>
      <p:sp>
        <p:nvSpPr>
          <p:cNvPr id="4" name="Slide Number Placeholder 3"/>
          <p:cNvSpPr>
            <a:spLocks noGrp="1"/>
          </p:cNvSpPr>
          <p:nvPr>
            <p:ph type="sldNum" sz="quarter" idx="10"/>
          </p:nvPr>
        </p:nvSpPr>
        <p:spPr/>
        <p:txBody>
          <a:bodyPr/>
          <a:lstStyle/>
          <a:p>
            <a:fld id="{DB8FB0C5-D00C-4102-BB40-CE8BFB2F807B}" type="slidenum">
              <a:rPr lang="en-GB" smtClean="0"/>
              <a:pPr/>
              <a:t>18</a:t>
            </a:fld>
            <a:endParaRPr lang="en-GB" dirty="0"/>
          </a:p>
        </p:txBody>
      </p:sp>
    </p:spTree>
    <p:extLst>
      <p:ext uri="{BB962C8B-B14F-4D97-AF65-F5344CB8AC3E}">
        <p14:creationId xmlns:p14="http://schemas.microsoft.com/office/powerpoint/2010/main" val="4144523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lang="en-US" sz="5400" b="1" kern="1200" baseline="30000" dirty="0" smtClean="0">
                <a:solidFill>
                  <a:srgbClr val="4E5590"/>
                </a:solidFill>
                <a:latin typeface="Arial Bold" pitchFamily="34" charset="0"/>
                <a:ea typeface="+mn-ea"/>
                <a:cs typeface="Arial Bol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9" name="Picture 8"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1889244" y="721161"/>
            <a:ext cx="8382000" cy="7315200"/>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228600"/>
            <a:ext cx="1600200" cy="9270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with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9" name="Picture 8" descr="CSP MASTER LOGO cmyk.eps"/>
          <p:cNvPicPr>
            <a:picLocks noChangeAspect="1"/>
          </p:cNvPicPr>
          <p:nvPr userDrawn="1"/>
        </p:nvPicPr>
        <p:blipFill>
          <a:blip r:embed="rId2" cstate="print"/>
          <a:stretch>
            <a:fillRect/>
          </a:stretch>
        </p:blipFill>
        <p:spPr>
          <a:xfrm>
            <a:off x="228600" y="228600"/>
            <a:ext cx="3288170" cy="1905000"/>
          </a:xfrm>
          <a:prstGeom prst="rect">
            <a:avLst/>
          </a:prstGeom>
        </p:spPr>
      </p:pic>
      <p:sp>
        <p:nvSpPr>
          <p:cNvPr id="12" name="Title 1"/>
          <p:cNvSpPr txBox="1">
            <a:spLocks/>
          </p:cNvSpPr>
          <p:nvPr userDrawn="1"/>
        </p:nvSpPr>
        <p:spPr>
          <a:xfrm>
            <a:off x="4114800" y="5410200"/>
            <a:ext cx="6705600" cy="1828800"/>
          </a:xfrm>
          <a:prstGeom prst="rect">
            <a:avLst/>
          </a:prstGeom>
        </p:spPr>
        <p:txBody>
          <a:bodyPr vert="horz" lIns="91440" tIns="45720" rIns="91440" bIns="45720" rtlCol="0" anchor="ctr">
            <a:normAutofit/>
          </a:bodyPr>
          <a:lstStyle/>
          <a:p>
            <a:r>
              <a:rPr lang="en-US" sz="7200" b="1" baseline="30000" dirty="0" smtClean="0">
                <a:solidFill>
                  <a:srgbClr val="4E5590"/>
                </a:solidFill>
                <a:latin typeface="Arial"/>
                <a:cs typeface="Arial"/>
              </a:rPr>
              <a:t>www.csp.org.uk</a:t>
            </a:r>
            <a:endParaRPr lang="en-US" sz="7200" b="1" baseline="30000" dirty="0">
              <a:solidFill>
                <a:srgbClr val="4E5590"/>
              </a:solidFill>
              <a:latin typeface="Arial"/>
              <a:cs typeface="Arial"/>
            </a:endParaRPr>
          </a:p>
        </p:txBody>
      </p:sp>
      <p:sp>
        <p:nvSpPr>
          <p:cNvPr id="14" name="Content Placeholder 13"/>
          <p:cNvSpPr>
            <a:spLocks noGrp="1"/>
          </p:cNvSpPr>
          <p:nvPr>
            <p:ph sz="quarter" idx="13"/>
          </p:nvPr>
        </p:nvSpPr>
        <p:spPr>
          <a:xfrm>
            <a:off x="642938" y="2286000"/>
            <a:ext cx="7858125" cy="314325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in midd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133600" y="1752600"/>
            <a:ext cx="4734964" cy="27432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4AD2DD8-8AB7-4037-BB90-5CF94F468A3F}" type="datetimeFigureOut">
              <a:rPr lang="en-US" smtClean="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B74C0-5919-48B3-8754-88D71FCD6C4F}" type="slidenum">
              <a:rPr lang="en-US" smtClean="0"/>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pic>
        <p:nvPicPr>
          <p:cNvPr id="9" name="Picture 8"/>
          <p:cNvPicPr>
            <a:picLocks noChangeAspect="1"/>
          </p:cNvPicPr>
          <p:nvPr userDrawn="1"/>
        </p:nvPicPr>
        <p:blipFill>
          <a:blip r:embed="rId3" cstate="print"/>
          <a:stretch>
            <a:fillRect/>
          </a:stretch>
        </p:blipFill>
        <p:spPr>
          <a:xfrm>
            <a:off x="7119258" y="334028"/>
            <a:ext cx="2946974" cy="62572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228600"/>
            <a:ext cx="1600200" cy="9270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000504"/>
            <a:ext cx="7772400" cy="1768471"/>
          </a:xfrm>
        </p:spPr>
        <p:txBody>
          <a:bodyPr anchor="t">
            <a:normAutofit/>
          </a:bodyPr>
          <a:lstStyle>
            <a:lvl1pPr marL="0" algn="l">
              <a:lnSpc>
                <a:spcPct val="200000"/>
              </a:lnSpc>
              <a:spcBef>
                <a:spcPts val="1200"/>
              </a:spcBef>
              <a:defRPr lang="en-US" sz="4800" b="1" kern="1200" baseline="30000" dirty="0" smtClean="0">
                <a:solidFill>
                  <a:srgbClr val="4E5590"/>
                </a:solidFill>
                <a:latin typeface="Arial Bold" pitchFamily="34" charset="0"/>
                <a:ea typeface="+mn-ea"/>
                <a:cs typeface="Arial Bold"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descr="CSP MASTER LOGO cmyk.eps"/>
          <p:cNvPicPr>
            <a:picLocks noChangeAspect="1"/>
          </p:cNvPicPr>
          <p:nvPr userDrawn="1"/>
        </p:nvPicPr>
        <p:blipFill>
          <a:blip r:embed="rId2" cstate="print"/>
          <a:stretch>
            <a:fillRect/>
          </a:stretch>
        </p:blipFill>
        <p:spPr>
          <a:xfrm>
            <a:off x="228600" y="228600"/>
            <a:ext cx="4267200" cy="2472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p:cNvPicPr>
            <a:picLocks noChangeAspect="1"/>
          </p:cNvPicPr>
          <p:nvPr userDrawn="1"/>
        </p:nvPicPr>
        <p:blipFill>
          <a:blip r:embed="rId2" cstate="print"/>
          <a:stretch>
            <a:fillRect/>
          </a:stretch>
        </p:blipFill>
        <p:spPr>
          <a:xfrm>
            <a:off x="5188991" y="1690175"/>
            <a:ext cx="3955009" cy="5157192"/>
          </a:xfrm>
          <a:prstGeom prst="rect">
            <a:avLst/>
          </a:prstGeom>
        </p:spPr>
      </p:pic>
      <p:pic>
        <p:nvPicPr>
          <p:cNvPr id="9" name="Picture 8" descr="CSP MASTER LOGO cmyk.eps"/>
          <p:cNvPicPr>
            <a:picLocks noChangeAspect="1"/>
          </p:cNvPicPr>
          <p:nvPr userDrawn="1"/>
        </p:nvPicPr>
        <p:blipFill>
          <a:blip r:embed="rId3" cstate="print"/>
          <a:stretch>
            <a:fillRect/>
          </a:stretch>
        </p:blipFill>
        <p:spPr>
          <a:xfrm>
            <a:off x="228600" y="228600"/>
            <a:ext cx="1600200" cy="927075"/>
          </a:xfrm>
          <a:prstGeom prst="rect">
            <a:avLst/>
          </a:prstGeom>
        </p:spPr>
      </p:pic>
      <p:sp>
        <p:nvSpPr>
          <p:cNvPr id="11" name="Text Placeholder 10"/>
          <p:cNvSpPr>
            <a:spLocks noGrp="1"/>
          </p:cNvSpPr>
          <p:nvPr>
            <p:ph type="body" sz="quarter" idx="13"/>
          </p:nvPr>
        </p:nvSpPr>
        <p:spPr>
          <a:xfrm>
            <a:off x="500062" y="1279393"/>
            <a:ext cx="4720010" cy="1388048"/>
          </a:xfrm>
        </p:spPr>
        <p:txBody>
          <a:bodyPr>
            <a:noAutofit/>
          </a:bodyPr>
          <a:lstStyle>
            <a:lvl1pPr marL="0" indent="0">
              <a:buNone/>
              <a:defRPr lang="en-US" sz="4200" b="1" kern="1200" spc="-150" dirty="0" smtClean="0">
                <a:solidFill>
                  <a:srgbClr val="4E5590"/>
                </a:solidFill>
                <a:latin typeface="Arial Bold"/>
                <a:ea typeface="+mn-ea"/>
                <a:cs typeface="Arial Bold"/>
              </a:defRPr>
            </a:lvl1pPr>
          </a:lstStyle>
          <a:p>
            <a:pPr lvl="0"/>
            <a:r>
              <a:rPr lang="en-US" smtClean="0"/>
              <a:t>Click to edit Master text styles</a:t>
            </a:r>
          </a:p>
        </p:txBody>
      </p:sp>
      <p:sp>
        <p:nvSpPr>
          <p:cNvPr id="13" name="Text Placeholder 12"/>
          <p:cNvSpPr>
            <a:spLocks noGrp="1"/>
          </p:cNvSpPr>
          <p:nvPr>
            <p:ph type="body" sz="quarter" idx="14"/>
          </p:nvPr>
        </p:nvSpPr>
        <p:spPr>
          <a:xfrm>
            <a:off x="500063" y="2643188"/>
            <a:ext cx="4720009" cy="3571875"/>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with shape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27B4EA-56D5-40A5-951C-369EC0F9CDBA}" type="slidenum">
              <a:rPr lang="en-US" smtClean="0"/>
              <a:pPr/>
              <a:t>‹#›</a:t>
            </a:fld>
            <a:endParaRPr lang="en-US" dirty="0"/>
          </a:p>
        </p:txBody>
      </p:sp>
      <p:sp>
        <p:nvSpPr>
          <p:cNvPr id="10" name="Content Placeholder 2"/>
          <p:cNvSpPr>
            <a:spLocks noGrp="1"/>
          </p:cNvSpPr>
          <p:nvPr userDrawn="1">
            <p:ph idx="1"/>
          </p:nvPr>
        </p:nvSpPr>
        <p:spPr>
          <a:xfrm>
            <a:off x="457200" y="3230563"/>
            <a:ext cx="8229600" cy="2698768"/>
          </a:xfrm>
        </p:spPr>
        <p:txBody>
          <a:bodyPr/>
          <a:lstStyle/>
          <a:p>
            <a:pPr lvl="0"/>
            <a:r>
              <a:rPr lang="en-US" smtClean="0">
                <a:latin typeface="Arial"/>
                <a:cs typeface="Arial"/>
              </a:rPr>
              <a:t>Click to edit Master text styles</a:t>
            </a:r>
          </a:p>
        </p:txBody>
      </p:sp>
      <p:sp>
        <p:nvSpPr>
          <p:cNvPr id="11" name="Title 1"/>
          <p:cNvSpPr>
            <a:spLocks noGrp="1"/>
          </p:cNvSpPr>
          <p:nvPr userDrawn="1">
            <p:ph type="title" hasCustomPrompt="1"/>
          </p:nvPr>
        </p:nvSpPr>
        <p:spPr>
          <a:xfrm>
            <a:off x="457200" y="1905000"/>
            <a:ext cx="8229600" cy="1143000"/>
          </a:xfrm>
        </p:spPr>
        <p:txBody>
          <a:bodyPr>
            <a:normAutofit/>
          </a:bodyPr>
          <a:lstStyle>
            <a:lvl1pPr algn="l" defTabSz="914400" rtl="0" eaLnBrk="1" latinLnBrk="0" hangingPunct="1">
              <a:spcBef>
                <a:spcPct val="0"/>
              </a:spcBef>
              <a:buNone/>
              <a:defRPr lang="en-US" sz="4200" b="1" kern="1200" spc="-150" dirty="0">
                <a:solidFill>
                  <a:srgbClr val="4E5590"/>
                </a:solidFill>
                <a:latin typeface="Arial Bold" pitchFamily="34" charset="0"/>
                <a:ea typeface="+mn-ea"/>
                <a:cs typeface="Arial Bold" pitchFamily="34" charset="0"/>
              </a:defRPr>
            </a:lvl1pPr>
          </a:lstStyle>
          <a:p>
            <a:pPr algn="l"/>
            <a:r>
              <a:rPr lang="en-US" b="1" spc="-150" dirty="0" smtClean="0">
                <a:solidFill>
                  <a:srgbClr val="4E5590"/>
                </a:solidFill>
                <a:latin typeface="Arial"/>
                <a:cs typeface="Arial"/>
              </a:rPr>
              <a:t>Type heading here</a:t>
            </a:r>
            <a:endParaRPr lang="en-US" b="1" spc="-150" dirty="0">
              <a:solidFill>
                <a:srgbClr val="4E5590"/>
              </a:solidFill>
              <a:latin typeface="Arial"/>
              <a:cs typeface="Arial"/>
            </a:endParaRPr>
          </a:p>
        </p:txBody>
      </p:sp>
      <p:pic>
        <p:nvPicPr>
          <p:cNvPr id="12" name="Picture 11"/>
          <p:cNvPicPr>
            <a:picLocks noChangeAspect="1"/>
          </p:cNvPicPr>
          <p:nvPr userDrawn="1"/>
        </p:nvPicPr>
        <p:blipFill>
          <a:blip r:embed="rId2" cstate="print"/>
          <a:stretch>
            <a:fillRect/>
          </a:stretch>
        </p:blipFill>
        <p:spPr>
          <a:xfrm>
            <a:off x="4067944" y="-603448"/>
            <a:ext cx="7254243" cy="9842500"/>
          </a:xfrm>
          <a:prstGeom prst="rect">
            <a:avLst/>
          </a:prstGeom>
        </p:spPr>
      </p:pic>
      <p:pic>
        <p:nvPicPr>
          <p:cNvPr id="13" name="Picture 12" descr="CSP MASTER LOGO cmyk.eps"/>
          <p:cNvPicPr>
            <a:picLocks noChangeAspect="1"/>
          </p:cNvPicPr>
          <p:nvPr userDrawn="1"/>
        </p:nvPicPr>
        <p:blipFill>
          <a:blip r:embed="rId3" cstate="print"/>
          <a:stretch>
            <a:fillRect/>
          </a:stretch>
        </p:blipFill>
        <p:spPr>
          <a:xfrm>
            <a:off x="228600" y="152400"/>
            <a:ext cx="1600200" cy="9270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8" name="Picture 7"/>
          <p:cNvPicPr>
            <a:picLocks noChangeAspect="1"/>
          </p:cNvPicPr>
          <p:nvPr userDrawn="1"/>
        </p:nvPicPr>
        <p:blipFill>
          <a:blip r:embed="rId3" cstate="print"/>
          <a:stretch>
            <a:fillRect/>
          </a:stretch>
        </p:blipFill>
        <p:spPr>
          <a:xfrm>
            <a:off x="1524000" y="152400"/>
            <a:ext cx="7329714" cy="10261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with large csp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27B4EA-56D5-40A5-951C-369EC0F9CDBA}" type="slidenum">
              <a:rPr lang="en-US" smtClean="0"/>
              <a:pPr/>
              <a:t>‹#›</a:t>
            </a:fld>
            <a:endParaRPr lang="en-US" dirty="0"/>
          </a:p>
        </p:txBody>
      </p:sp>
      <p:pic>
        <p:nvPicPr>
          <p:cNvPr id="5" name="Picture 4" descr="CSP MASTER LOGO cmyk.eps"/>
          <p:cNvPicPr>
            <a:picLocks noChangeAspect="1"/>
          </p:cNvPicPr>
          <p:nvPr userDrawn="1"/>
        </p:nvPicPr>
        <p:blipFill>
          <a:blip r:embed="rId2" cstate="print"/>
          <a:stretch>
            <a:fillRect/>
          </a:stretch>
        </p:blipFill>
        <p:spPr>
          <a:xfrm>
            <a:off x="228600" y="228600"/>
            <a:ext cx="4267200" cy="2472200"/>
          </a:xfrm>
          <a:prstGeom prst="rect">
            <a:avLst/>
          </a:prstGeom>
        </p:spPr>
      </p:pic>
      <p:sp>
        <p:nvSpPr>
          <p:cNvPr id="7" name="Text Placeholder 6"/>
          <p:cNvSpPr>
            <a:spLocks noGrp="1"/>
          </p:cNvSpPr>
          <p:nvPr>
            <p:ph type="body" sz="quarter" idx="13"/>
          </p:nvPr>
        </p:nvSpPr>
        <p:spPr>
          <a:xfrm>
            <a:off x="571472" y="2928938"/>
            <a:ext cx="8072494" cy="26431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ysio work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D4AB1E-6B7D-49B7-ABF6-71E4B0AA11BB}" type="datetimeFigureOut">
              <a:rPr lang="en-US" smtClean="0"/>
              <a:pPr/>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27B4EA-56D5-40A5-951C-369EC0F9CDBA}" type="slidenum">
              <a:rPr lang="en-US" smtClean="0"/>
              <a:pPr/>
              <a:t>‹#›</a:t>
            </a:fld>
            <a:endParaRPr lang="en-US" dirty="0"/>
          </a:p>
        </p:txBody>
      </p:sp>
      <p:pic>
        <p:nvPicPr>
          <p:cNvPr id="8" name="Picture 7" descr="CSP MASTER LOGO cmyk.eps"/>
          <p:cNvPicPr>
            <a:picLocks noChangeAspect="1"/>
          </p:cNvPicPr>
          <p:nvPr userDrawn="1"/>
        </p:nvPicPr>
        <p:blipFill>
          <a:blip r:embed="rId2" cstate="print"/>
          <a:stretch>
            <a:fillRect/>
          </a:stretch>
        </p:blipFill>
        <p:spPr>
          <a:xfrm>
            <a:off x="228600" y="152400"/>
            <a:ext cx="1600200" cy="927075"/>
          </a:xfrm>
          <a:prstGeom prst="rect">
            <a:avLst/>
          </a:prstGeom>
        </p:spPr>
      </p:pic>
      <p:pic>
        <p:nvPicPr>
          <p:cNvPr id="9" name="Picture 8"/>
          <p:cNvPicPr>
            <a:picLocks noChangeAspect="1"/>
          </p:cNvPicPr>
          <p:nvPr userDrawn="1"/>
        </p:nvPicPr>
        <p:blipFill>
          <a:blip r:embed="rId3" cstate="print"/>
          <a:stretch>
            <a:fillRect/>
          </a:stretch>
        </p:blipFill>
        <p:spPr>
          <a:xfrm>
            <a:off x="642256" y="1513114"/>
            <a:ext cx="5308600" cy="2413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4AB1E-6B7D-49B7-ABF6-71E4B0AA11BB}" type="datetimeFigureOut">
              <a:rPr lang="en-US" smtClean="0"/>
              <a:pPr/>
              <a:t>2/15/2016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7B4EA-56D5-40A5-951C-369EC0F9CDBA}" type="slidenum">
              <a:rPr lang="en-US" smtClean="0"/>
              <a:pPr/>
              <a:t>‹#›</a:t>
            </a:fld>
            <a:endParaRPr lang="en-US" dirty="0"/>
          </a:p>
        </p:txBody>
      </p:sp>
      <p:pic>
        <p:nvPicPr>
          <p:cNvPr id="7" name="Picture 6"/>
          <p:cNvPicPr>
            <a:picLocks noChangeAspect="1"/>
          </p:cNvPicPr>
          <p:nvPr/>
        </p:nvPicPr>
        <p:blipFill>
          <a:blip r:embed="rId15" cstate="print"/>
          <a:srcRect t="28740"/>
          <a:stretch>
            <a:fillRect/>
          </a:stretch>
        </p:blipFill>
        <p:spPr>
          <a:xfrm>
            <a:off x="0" y="2492896"/>
            <a:ext cx="17322800" cy="111405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lang="en-US" sz="5400" b="1" kern="1200" baseline="30000" dirty="0">
          <a:solidFill>
            <a:srgbClr val="4E5590"/>
          </a:solidFill>
          <a:latin typeface="Arial"/>
          <a:ea typeface="+mn-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nnettk@csp.org.uk" TargetMode="External"/><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s://twitter.com/thecsp"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bennettk@csp.org.uk" TargetMode="External"/><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s://twitter.com/thecsp"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7772400" cy="1728192"/>
          </a:xfrm>
        </p:spPr>
        <p:txBody>
          <a:bodyPr>
            <a:noAutofit/>
          </a:bodyPr>
          <a:lstStyle/>
          <a:p>
            <a:r>
              <a:rPr lang="en-GB" sz="4400" baseline="0" dirty="0" smtClean="0"/>
              <a:t>Using Population Data</a:t>
            </a:r>
            <a:endParaRPr lang="en-GB" sz="4400" dirty="0"/>
          </a:p>
        </p:txBody>
      </p:sp>
      <p:sp>
        <p:nvSpPr>
          <p:cNvPr id="3" name="Subtitle 2"/>
          <p:cNvSpPr>
            <a:spLocks noGrp="1"/>
          </p:cNvSpPr>
          <p:nvPr>
            <p:ph type="subTitle" idx="1"/>
          </p:nvPr>
        </p:nvSpPr>
        <p:spPr>
          <a:xfrm>
            <a:off x="683568" y="3356992"/>
            <a:ext cx="7848872" cy="2088232"/>
          </a:xfrm>
        </p:spPr>
        <p:txBody>
          <a:bodyPr>
            <a:normAutofit/>
          </a:bodyPr>
          <a:lstStyle/>
          <a:p>
            <a:r>
              <a:rPr lang="en-GB" sz="2600" dirty="0" smtClean="0"/>
              <a:t>Kate Bennett, MCSP</a:t>
            </a:r>
          </a:p>
          <a:p>
            <a:r>
              <a:rPr lang="en-GB" sz="2600" dirty="0" smtClean="0"/>
              <a:t>Project Manager, Physiotherapy Works</a:t>
            </a:r>
          </a:p>
          <a:p>
            <a:endParaRPr lang="en-GB" sz="2600" dirty="0" smtClean="0"/>
          </a:p>
          <a:p>
            <a:endParaRPr lang="en-GB" dirty="0"/>
          </a:p>
        </p:txBody>
      </p:sp>
      <p:sp>
        <p:nvSpPr>
          <p:cNvPr id="4" name="Subtitle 2"/>
          <p:cNvSpPr txBox="1">
            <a:spLocks/>
          </p:cNvSpPr>
          <p:nvPr/>
        </p:nvSpPr>
        <p:spPr>
          <a:xfrm>
            <a:off x="971600" y="3284984"/>
            <a:ext cx="7128792" cy="352839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sz="2800" dirty="0" smtClean="0">
              <a:solidFill>
                <a:schemeClr val="tx1">
                  <a:tint val="75000"/>
                </a:schemeClr>
              </a:solidFill>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8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lang="en-GB" sz="2000" dirty="0" smtClean="0">
                <a:solidFill>
                  <a:schemeClr val="tx1">
                    <a:tint val="75000"/>
                  </a:schemeClr>
                </a:solidFill>
                <a:latin typeface="Arial" pitchFamily="34" charset="0"/>
                <a:cs typeface="Arial" pitchFamily="34" charset="0"/>
                <a:hlinkClick r:id="rId3"/>
              </a:rPr>
              <a:t>bennettk@csp.org.uk</a:t>
            </a:r>
            <a:r>
              <a:rPr lang="en-GB" sz="2000" dirty="0" smtClean="0">
                <a:solidFill>
                  <a:schemeClr val="tx1">
                    <a:tint val="75000"/>
                  </a:schemeClr>
                </a:solidFill>
                <a:latin typeface="Arial" pitchFamily="34" charset="0"/>
                <a:cs typeface="Arial" pitchFamily="34" charset="0"/>
              </a:rPr>
              <a:t>  </a:t>
            </a:r>
            <a:endParaRPr kumimoji="0" lang="en-GB" sz="2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r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n-GB" sz="2000" b="0"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020 7306 6696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300" dirty="0" smtClean="0">
                <a:solidFill>
                  <a:schemeClr val="bg1"/>
                </a:solidFill>
                <a:latin typeface="Arial" pitchFamily="34" charset="0"/>
                <a:cs typeface="Arial" pitchFamily="34" charset="0"/>
              </a:rPr>
              <a:t>t</a:t>
            </a:r>
          </a:p>
          <a:p>
            <a:pPr lvl="0">
              <a:spcBef>
                <a:spcPct val="20000"/>
              </a:spcBef>
            </a:pPr>
            <a:r>
              <a:rPr kumimoji="0" lang="en-GB" sz="2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2000" b="0" i="0" u="none" strike="noStrike" kern="1200" cap="none" spc="0" normalizeH="0" noProof="0" dirty="0" smtClean="0">
                <a:ln>
                  <a:noFill/>
                </a:ln>
                <a:solidFill>
                  <a:schemeClr val="tx1">
                    <a:tint val="75000"/>
                  </a:schemeClr>
                </a:solidFill>
                <a:effectLst/>
                <a:uLnTx/>
                <a:uFillTx/>
                <a:latin typeface="Arial" pitchFamily="34" charset="0"/>
                <a:ea typeface="+mn-ea"/>
                <a:cs typeface="Arial" pitchFamily="34" charset="0"/>
              </a:rPr>
              <a:t>        	</a:t>
            </a:r>
            <a:r>
              <a:rPr lang="en-GB" sz="2000" dirty="0" smtClean="0">
                <a:latin typeface="Arial" pitchFamily="34" charset="0"/>
                <a:cs typeface="Arial" pitchFamily="34" charset="0"/>
                <a:hlinkClick r:id="rId4"/>
              </a:rPr>
              <a:t>@</a:t>
            </a:r>
            <a:r>
              <a:rPr lang="en-GB" sz="2000" u="sng" dirty="0" err="1" smtClean="0">
                <a:latin typeface="Arial" pitchFamily="34" charset="0"/>
                <a:cs typeface="Arial" pitchFamily="34" charset="0"/>
                <a:hlinkClick r:id="rId4"/>
              </a:rPr>
              <a:t>thecsp</a:t>
            </a:r>
            <a:endParaRPr kumimoji="0" lang="en-GB" sz="2000" b="0" i="0" strike="noStrike" kern="1200" cap="none" spc="0" normalizeH="0" baseline="0" noProof="0" dirty="0" smtClean="0">
              <a:ln>
                <a:noFill/>
              </a:ln>
              <a:solidFill>
                <a:schemeClr val="tx1">
                  <a:tint val="75000"/>
                </a:schemeClr>
              </a:solidFill>
              <a:effectLst/>
              <a:uLnTx/>
              <a:uFillTx/>
              <a:latin typeface="Arial" pitchFamily="34" charset="0"/>
              <a:cs typeface="Arial" pitchFamily="34" charset="0"/>
            </a:endParaRPr>
          </a:p>
        </p:txBody>
      </p:sp>
      <p:pic>
        <p:nvPicPr>
          <p:cNvPr id="5" name="Picture 2" descr="http://vignette2.wikia.nocookie.net/community-sitcom/images/3/3d/Twitterlogo.png/revision/latest?cb=20121018102426"/>
          <p:cNvPicPr>
            <a:picLocks noChangeAspect="1" noChangeArrowheads="1"/>
          </p:cNvPicPr>
          <p:nvPr/>
        </p:nvPicPr>
        <p:blipFill>
          <a:blip r:embed="rId5" cstate="print"/>
          <a:srcRect/>
          <a:stretch>
            <a:fillRect/>
          </a:stretch>
        </p:blipFill>
        <p:spPr bwMode="auto">
          <a:xfrm>
            <a:off x="2955925" y="6279844"/>
            <a:ext cx="360040" cy="360040"/>
          </a:xfrm>
          <a:prstGeom prst="rect">
            <a:avLst/>
          </a:prstGeom>
          <a:noFill/>
        </p:spPr>
      </p:pic>
      <p:pic>
        <p:nvPicPr>
          <p:cNvPr id="6" name="Picture 4" descr="http://vnfa8y5n3zndutm1.zippykid.netdna-cdn.com/wp-content/uploads/2011/12/url7.jpg"/>
          <p:cNvPicPr>
            <a:picLocks noChangeAspect="1" noChangeArrowheads="1"/>
          </p:cNvPicPr>
          <p:nvPr/>
        </p:nvPicPr>
        <p:blipFill>
          <a:blip r:embed="rId6" cstate="print"/>
          <a:srcRect/>
          <a:stretch>
            <a:fillRect/>
          </a:stretch>
        </p:blipFill>
        <p:spPr bwMode="auto">
          <a:xfrm>
            <a:off x="2915816" y="5270448"/>
            <a:ext cx="462808" cy="462808"/>
          </a:xfrm>
          <a:prstGeom prst="rect">
            <a:avLst/>
          </a:prstGeom>
          <a:noFill/>
        </p:spPr>
      </p:pic>
      <p:pic>
        <p:nvPicPr>
          <p:cNvPr id="7" name="Picture 6" descr="https://encrypted-tbn1.gstatic.com/images?q=tbn:ANd9GcSVhZB2-27SSvv7UoFXb8YTo30mT5q6Meoqovi5H5x1UViAVSw_XQ"/>
          <p:cNvPicPr>
            <a:picLocks noChangeAspect="1" noChangeArrowheads="1"/>
          </p:cNvPicPr>
          <p:nvPr/>
        </p:nvPicPr>
        <p:blipFill>
          <a:blip r:embed="rId7" cstate="print"/>
          <a:srcRect/>
          <a:stretch>
            <a:fillRect/>
          </a:stretch>
        </p:blipFill>
        <p:spPr bwMode="auto">
          <a:xfrm>
            <a:off x="2915816" y="5807687"/>
            <a:ext cx="432048" cy="4320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7772400" cy="1728192"/>
          </a:xfrm>
        </p:spPr>
        <p:txBody>
          <a:bodyPr>
            <a:noAutofit/>
          </a:bodyPr>
          <a:lstStyle/>
          <a:p>
            <a:r>
              <a:rPr lang="en-GB" sz="4400" baseline="0" dirty="0" smtClean="0"/>
              <a:t>How to use population data tools</a:t>
            </a:r>
            <a:endParaRPr lang="en-GB" sz="4400" dirty="0"/>
          </a:p>
        </p:txBody>
      </p:sp>
      <p:sp>
        <p:nvSpPr>
          <p:cNvPr id="3" name="Subtitle 2"/>
          <p:cNvSpPr>
            <a:spLocks noGrp="1"/>
          </p:cNvSpPr>
          <p:nvPr>
            <p:ph type="subTitle" idx="1"/>
          </p:nvPr>
        </p:nvSpPr>
        <p:spPr>
          <a:xfrm>
            <a:off x="683568" y="3356992"/>
            <a:ext cx="7848872" cy="2088232"/>
          </a:xfrm>
        </p:spPr>
        <p:txBody>
          <a:bodyPr>
            <a:normAutofit/>
          </a:bodyPr>
          <a:lstStyle/>
          <a:p>
            <a:r>
              <a:rPr lang="en-GB" sz="2600" dirty="0" smtClean="0"/>
              <a:t>Kate Bennett, MCSP</a:t>
            </a:r>
          </a:p>
          <a:p>
            <a:r>
              <a:rPr lang="en-GB" sz="2600" dirty="0" smtClean="0"/>
              <a:t>Project Manager, Physiotherapy Works</a:t>
            </a:r>
          </a:p>
          <a:p>
            <a:endParaRPr lang="en-GB" sz="2600" dirty="0" smtClean="0"/>
          </a:p>
          <a:p>
            <a:endParaRPr lang="en-GB" dirty="0"/>
          </a:p>
        </p:txBody>
      </p:sp>
      <p:sp>
        <p:nvSpPr>
          <p:cNvPr id="4" name="Subtitle 2"/>
          <p:cNvSpPr txBox="1">
            <a:spLocks/>
          </p:cNvSpPr>
          <p:nvPr/>
        </p:nvSpPr>
        <p:spPr>
          <a:xfrm>
            <a:off x="971600" y="3284984"/>
            <a:ext cx="7128792" cy="352839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sz="2800" dirty="0" smtClean="0">
              <a:solidFill>
                <a:schemeClr val="tx1">
                  <a:tint val="75000"/>
                </a:schemeClr>
              </a:solidFill>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8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lang="en-GB" sz="2000" dirty="0" smtClean="0">
                <a:solidFill>
                  <a:schemeClr val="tx1">
                    <a:tint val="75000"/>
                  </a:schemeClr>
                </a:solidFill>
                <a:latin typeface="Arial" pitchFamily="34" charset="0"/>
                <a:cs typeface="Arial" pitchFamily="34" charset="0"/>
                <a:hlinkClick r:id="rId3"/>
              </a:rPr>
              <a:t>bennettk@csp.org.uk</a:t>
            </a:r>
            <a:r>
              <a:rPr lang="en-GB" sz="2000" dirty="0" smtClean="0">
                <a:solidFill>
                  <a:schemeClr val="tx1">
                    <a:tint val="75000"/>
                  </a:schemeClr>
                </a:solidFill>
                <a:latin typeface="Arial" pitchFamily="34" charset="0"/>
                <a:cs typeface="Arial" pitchFamily="34" charset="0"/>
              </a:rPr>
              <a:t>  </a:t>
            </a:r>
            <a:endParaRPr kumimoji="0" lang="en-GB" sz="2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8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r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n-GB" sz="2000" b="0"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020 7306 6696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300" dirty="0" smtClean="0">
                <a:solidFill>
                  <a:schemeClr val="bg1"/>
                </a:solidFill>
                <a:latin typeface="Arial" pitchFamily="34" charset="0"/>
                <a:cs typeface="Arial" pitchFamily="34" charset="0"/>
              </a:rPr>
              <a:t>t</a:t>
            </a:r>
          </a:p>
          <a:p>
            <a:pPr lvl="0">
              <a:spcBef>
                <a:spcPct val="20000"/>
              </a:spcBef>
            </a:pPr>
            <a:r>
              <a:rPr kumimoji="0" lang="en-GB" sz="2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2000" b="0" i="0" u="none" strike="noStrike" kern="1200" cap="none" spc="0" normalizeH="0" noProof="0" dirty="0" smtClean="0">
                <a:ln>
                  <a:noFill/>
                </a:ln>
                <a:solidFill>
                  <a:schemeClr val="tx1">
                    <a:tint val="75000"/>
                  </a:schemeClr>
                </a:solidFill>
                <a:effectLst/>
                <a:uLnTx/>
                <a:uFillTx/>
                <a:latin typeface="Arial" pitchFamily="34" charset="0"/>
                <a:ea typeface="+mn-ea"/>
                <a:cs typeface="Arial" pitchFamily="34" charset="0"/>
              </a:rPr>
              <a:t>        	</a:t>
            </a:r>
            <a:r>
              <a:rPr lang="en-GB" sz="2000" dirty="0" smtClean="0">
                <a:latin typeface="Arial" pitchFamily="34" charset="0"/>
                <a:cs typeface="Arial" pitchFamily="34" charset="0"/>
                <a:hlinkClick r:id="rId4"/>
              </a:rPr>
              <a:t>@</a:t>
            </a:r>
            <a:r>
              <a:rPr lang="en-GB" sz="2000" u="sng" dirty="0" err="1" smtClean="0">
                <a:latin typeface="Arial" pitchFamily="34" charset="0"/>
                <a:cs typeface="Arial" pitchFamily="34" charset="0"/>
                <a:hlinkClick r:id="rId4"/>
              </a:rPr>
              <a:t>thecsp</a:t>
            </a:r>
            <a:endParaRPr kumimoji="0" lang="en-GB" sz="2000" b="0" i="0" strike="noStrike" kern="1200" cap="none" spc="0" normalizeH="0" baseline="0" noProof="0" dirty="0" smtClean="0">
              <a:ln>
                <a:noFill/>
              </a:ln>
              <a:solidFill>
                <a:schemeClr val="tx1">
                  <a:tint val="75000"/>
                </a:schemeClr>
              </a:solidFill>
              <a:effectLst/>
              <a:uLnTx/>
              <a:uFillTx/>
              <a:latin typeface="Arial" pitchFamily="34" charset="0"/>
              <a:cs typeface="Arial" pitchFamily="34" charset="0"/>
            </a:endParaRPr>
          </a:p>
        </p:txBody>
      </p:sp>
      <p:pic>
        <p:nvPicPr>
          <p:cNvPr id="5" name="Picture 2" descr="http://vignette2.wikia.nocookie.net/community-sitcom/images/3/3d/Twitterlogo.png/revision/latest?cb=20121018102426"/>
          <p:cNvPicPr>
            <a:picLocks noChangeAspect="1" noChangeArrowheads="1"/>
          </p:cNvPicPr>
          <p:nvPr/>
        </p:nvPicPr>
        <p:blipFill>
          <a:blip r:embed="rId5" cstate="print"/>
          <a:srcRect/>
          <a:stretch>
            <a:fillRect/>
          </a:stretch>
        </p:blipFill>
        <p:spPr bwMode="auto">
          <a:xfrm>
            <a:off x="2955925" y="6279844"/>
            <a:ext cx="360040" cy="360040"/>
          </a:xfrm>
          <a:prstGeom prst="rect">
            <a:avLst/>
          </a:prstGeom>
          <a:noFill/>
        </p:spPr>
      </p:pic>
      <p:pic>
        <p:nvPicPr>
          <p:cNvPr id="6" name="Picture 4" descr="http://vnfa8y5n3zndutm1.zippykid.netdna-cdn.com/wp-content/uploads/2011/12/url7.jpg"/>
          <p:cNvPicPr>
            <a:picLocks noChangeAspect="1" noChangeArrowheads="1"/>
          </p:cNvPicPr>
          <p:nvPr/>
        </p:nvPicPr>
        <p:blipFill>
          <a:blip r:embed="rId6" cstate="print"/>
          <a:srcRect/>
          <a:stretch>
            <a:fillRect/>
          </a:stretch>
        </p:blipFill>
        <p:spPr bwMode="auto">
          <a:xfrm>
            <a:off x="2915816" y="5270448"/>
            <a:ext cx="462808" cy="462808"/>
          </a:xfrm>
          <a:prstGeom prst="rect">
            <a:avLst/>
          </a:prstGeom>
          <a:noFill/>
        </p:spPr>
      </p:pic>
      <p:pic>
        <p:nvPicPr>
          <p:cNvPr id="7" name="Picture 6" descr="https://encrypted-tbn1.gstatic.com/images?q=tbn:ANd9GcSVhZB2-27SSvv7UoFXb8YTo30mT5q6Meoqovi5H5x1UViAVSw_XQ"/>
          <p:cNvPicPr>
            <a:picLocks noChangeAspect="1" noChangeArrowheads="1"/>
          </p:cNvPicPr>
          <p:nvPr/>
        </p:nvPicPr>
        <p:blipFill>
          <a:blip r:embed="rId7" cstate="print"/>
          <a:srcRect/>
          <a:stretch>
            <a:fillRect/>
          </a:stretch>
        </p:blipFill>
        <p:spPr bwMode="auto">
          <a:xfrm>
            <a:off x="2915816" y="5807687"/>
            <a:ext cx="432048" cy="432048"/>
          </a:xfrm>
          <a:prstGeom prst="rect">
            <a:avLst/>
          </a:prstGeom>
          <a:noFill/>
        </p:spPr>
      </p:pic>
    </p:spTree>
    <p:extLst>
      <p:ext uri="{BB962C8B-B14F-4D97-AF65-F5344CB8AC3E}">
        <p14:creationId xmlns:p14="http://schemas.microsoft.com/office/powerpoint/2010/main" val="2113446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3400" y="5223164"/>
            <a:ext cx="5029200" cy="2849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err="1"/>
              <a:t>O'Loughlin</a:t>
            </a:r>
            <a:r>
              <a:rPr lang="en-GB" sz="1800" dirty="0"/>
              <a:t>, Jennifer L., et al. "Incidence of and risk factors for falls and injurious falls among the community-dwelling elderly." </a:t>
            </a:r>
            <a:r>
              <a:rPr lang="en-GB" sz="1800" i="1" dirty="0"/>
              <a:t>American journal of epidemiology</a:t>
            </a:r>
            <a:r>
              <a:rPr lang="en-GB" sz="1800" dirty="0"/>
              <a:t> 137.3 (1993): 342-354.</a:t>
            </a:r>
            <a:endParaRPr lang="en-GB" sz="1800" i="1" dirty="0" smtClean="0"/>
          </a:p>
        </p:txBody>
      </p:sp>
      <p:sp>
        <p:nvSpPr>
          <p:cNvPr id="4" name="Content Placeholder 3"/>
          <p:cNvSpPr>
            <a:spLocks noGrp="1"/>
          </p:cNvSpPr>
          <p:nvPr>
            <p:ph idx="1"/>
          </p:nvPr>
        </p:nvSpPr>
        <p:spPr>
          <a:xfrm>
            <a:off x="457200" y="1066800"/>
            <a:ext cx="8229600" cy="2087563"/>
          </a:xfrm>
        </p:spPr>
        <p:txBody>
          <a:bodyPr/>
          <a:lstStyle/>
          <a:p>
            <a:pPr marL="0" indent="0">
              <a:buNone/>
            </a:pPr>
            <a:r>
              <a:rPr lang="en-GB" dirty="0" smtClean="0"/>
              <a:t>In the time it takes you to read this slide, an elderly person living in the UK will have had a fall</a:t>
            </a:r>
            <a:endParaRPr lang="en-GB" dirty="0"/>
          </a:p>
        </p:txBody>
      </p:sp>
      <p:sp>
        <p:nvSpPr>
          <p:cNvPr id="2" name="Rectangle 1"/>
          <p:cNvSpPr/>
          <p:nvPr/>
        </p:nvSpPr>
        <p:spPr>
          <a:xfrm>
            <a:off x="2605856" y="3124200"/>
            <a:ext cx="393229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6.44 Seconds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133032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3400" y="5223164"/>
            <a:ext cx="5029200" cy="2849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err="1"/>
              <a:t>O'Loughlin</a:t>
            </a:r>
            <a:r>
              <a:rPr lang="en-GB" sz="1800" dirty="0"/>
              <a:t>, Jennifer L., et al. "Incidence of and risk factors for falls and injurious falls among the community-dwelling elderly." </a:t>
            </a:r>
            <a:r>
              <a:rPr lang="en-GB" sz="1800" i="1" dirty="0"/>
              <a:t>American journal of epidemiology</a:t>
            </a:r>
            <a:r>
              <a:rPr lang="en-GB" sz="1800" dirty="0"/>
              <a:t> 137.3 (1993): 342-354.</a:t>
            </a:r>
            <a:endParaRPr lang="en-GB" sz="1800" i="1" dirty="0" smtClean="0"/>
          </a:p>
        </p:txBody>
      </p:sp>
      <p:sp>
        <p:nvSpPr>
          <p:cNvPr id="4" name="Content Placeholder 3"/>
          <p:cNvSpPr>
            <a:spLocks noGrp="1"/>
          </p:cNvSpPr>
          <p:nvPr>
            <p:ph idx="1"/>
          </p:nvPr>
        </p:nvSpPr>
        <p:spPr>
          <a:xfrm>
            <a:off x="457200" y="609600"/>
            <a:ext cx="8229600" cy="2087563"/>
          </a:xfrm>
        </p:spPr>
        <p:txBody>
          <a:bodyPr/>
          <a:lstStyle/>
          <a:p>
            <a:pPr marL="0" indent="0">
              <a:buNone/>
            </a:pPr>
            <a:r>
              <a:rPr lang="en-GB" dirty="0" smtClean="0"/>
              <a:t>Every thirty seconds an elderly person has a fall serious enough to call out an ambulance</a:t>
            </a:r>
            <a:endParaRPr lang="en-GB" dirty="0"/>
          </a:p>
        </p:txBody>
      </p:sp>
      <p:pic>
        <p:nvPicPr>
          <p:cNvPr id="3074" name="Picture 2" descr="http://yorkshiremedicalservice.co.uk/attachments/Image/ambulance-no-b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098387"/>
            <a:ext cx="35623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7944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3400" y="5380037"/>
            <a:ext cx="5029200" cy="2849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err="1"/>
              <a:t>O'Loughlin</a:t>
            </a:r>
            <a:r>
              <a:rPr lang="en-GB" sz="1800" dirty="0"/>
              <a:t>, Jennifer L., et al. "Incidence of and risk factors for falls and injurious falls among the community-dwelling elderly." </a:t>
            </a:r>
            <a:r>
              <a:rPr lang="en-GB" sz="1800" i="1" dirty="0"/>
              <a:t>American journal of epidemiology</a:t>
            </a:r>
            <a:r>
              <a:rPr lang="en-GB" sz="1800" dirty="0"/>
              <a:t> 137.3 (1993): 342-354.</a:t>
            </a:r>
            <a:endParaRPr lang="en-GB" sz="1800" i="1" dirty="0" smtClean="0"/>
          </a:p>
        </p:txBody>
      </p:sp>
      <p:sp>
        <p:nvSpPr>
          <p:cNvPr id="4" name="Content Placeholder 3"/>
          <p:cNvSpPr>
            <a:spLocks noGrp="1"/>
          </p:cNvSpPr>
          <p:nvPr>
            <p:ph idx="1"/>
          </p:nvPr>
        </p:nvSpPr>
        <p:spPr>
          <a:xfrm>
            <a:off x="457200" y="533400"/>
            <a:ext cx="8229600" cy="2087563"/>
          </a:xfrm>
        </p:spPr>
        <p:txBody>
          <a:bodyPr/>
          <a:lstStyle/>
          <a:p>
            <a:pPr marL="0" indent="0">
              <a:buNone/>
            </a:pPr>
            <a:r>
              <a:rPr lang="en-GB" dirty="0" smtClean="0"/>
              <a:t>In the time it takes to soft boil an egg, an elderly person living in the UK will have had a fracture which was preventable with physiotherapy</a:t>
            </a:r>
            <a:endParaRPr lang="en-GB" dirty="0"/>
          </a:p>
        </p:txBody>
      </p:sp>
      <p:pic>
        <p:nvPicPr>
          <p:cNvPr id="7170" name="Picture 2" descr="soft-cooked 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514600"/>
            <a:ext cx="25717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98732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0848"/>
            <a:ext cx="8229600" cy="4903515"/>
          </a:xfrm>
        </p:spPr>
        <p:txBody>
          <a:bodyPr>
            <a:normAutofit/>
          </a:bodyPr>
          <a:lstStyle/>
          <a:p>
            <a:pPr marL="0" indent="0">
              <a:buNone/>
            </a:pPr>
            <a:r>
              <a:rPr lang="en-GB" dirty="0" smtClean="0"/>
              <a:t>Someone in the UK dies of a hip fracture caused by a fall every hour</a:t>
            </a:r>
          </a:p>
          <a:p>
            <a:pPr marL="0" indent="0">
              <a:buNone/>
            </a:pPr>
            <a:endParaRPr lang="en-GB" dirty="0" smtClean="0"/>
          </a:p>
        </p:txBody>
      </p:sp>
      <p:pic>
        <p:nvPicPr>
          <p:cNvPr id="1026" name="Picture 2" descr="http://uxbooth.s3.amazonaws.com/wordpress/uploads/2009/06/one-hour-u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1376" y="3657600"/>
            <a:ext cx="4992624"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33400" y="5791200"/>
            <a:ext cx="5029200" cy="2849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i="1" dirty="0"/>
              <a:t>Age, U. K. "Stop falling: start saving lives and money." Age UK (2010).</a:t>
            </a:r>
            <a:endParaRPr lang="en-GB" sz="1800" i="1" dirty="0" smtClean="0"/>
          </a:p>
        </p:txBody>
      </p:sp>
    </p:spTree>
    <p:extLst>
      <p:ext uri="{BB962C8B-B14F-4D97-AF65-F5344CB8AC3E}">
        <p14:creationId xmlns:p14="http://schemas.microsoft.com/office/powerpoint/2010/main" val="114302815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3400" y="5791200"/>
            <a:ext cx="5029200" cy="2849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a:t>Lopez, Alan D., and C. C. Murray. "The global burden of disease." </a:t>
            </a:r>
            <a:r>
              <a:rPr lang="en-GB" sz="1800" i="1" dirty="0"/>
              <a:t>Nat Med</a:t>
            </a:r>
            <a:r>
              <a:rPr lang="en-GB" sz="1800" dirty="0"/>
              <a:t>4.11 (1998): 1241-3.</a:t>
            </a:r>
            <a:endParaRPr lang="en-GB" sz="1800" i="1" dirty="0" smtClean="0"/>
          </a:p>
        </p:txBody>
      </p:sp>
      <p:sp>
        <p:nvSpPr>
          <p:cNvPr id="4" name="Content Placeholder 3"/>
          <p:cNvSpPr>
            <a:spLocks noGrp="1"/>
          </p:cNvSpPr>
          <p:nvPr>
            <p:ph idx="1"/>
          </p:nvPr>
        </p:nvSpPr>
        <p:spPr>
          <a:xfrm>
            <a:off x="457200" y="808037"/>
            <a:ext cx="8229600" cy="2087563"/>
          </a:xfrm>
        </p:spPr>
        <p:txBody>
          <a:bodyPr/>
          <a:lstStyle/>
          <a:p>
            <a:pPr marL="0" indent="0">
              <a:buNone/>
            </a:pPr>
            <a:r>
              <a:rPr lang="en-GB" dirty="0" smtClean="0"/>
              <a:t>The increase in falls has been the second biggest of any major disease area since 2000</a:t>
            </a:r>
            <a:endParaRPr lang="en-GB" dirty="0"/>
          </a:p>
        </p:txBody>
      </p:sp>
      <p:graphicFrame>
        <p:nvGraphicFramePr>
          <p:cNvPr id="10" name="Chart 9"/>
          <p:cNvGraphicFramePr>
            <a:graphicFrameLocks/>
          </p:cNvGraphicFramePr>
          <p:nvPr>
            <p:extLst>
              <p:ext uri="{D42A27DB-BD31-4B8C-83A1-F6EECF244321}">
                <p14:modId xmlns:p14="http://schemas.microsoft.com/office/powerpoint/2010/main" val="3874362694"/>
              </p:ext>
            </p:extLst>
          </p:nvPr>
        </p:nvGraphicFramePr>
        <p:xfrm>
          <a:off x="2286000" y="2514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806783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3400" y="5532437"/>
            <a:ext cx="5334000" cy="2849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err="1"/>
              <a:t>O'Loughlin</a:t>
            </a:r>
            <a:r>
              <a:rPr lang="en-GB" sz="1800" dirty="0"/>
              <a:t>, Jennifer L., et al. "Incidence of and risk factors for falls and injurious falls among the community-dwelling elderly." </a:t>
            </a:r>
            <a:r>
              <a:rPr lang="en-GB" sz="1800" i="1" dirty="0"/>
              <a:t>American journal of epidemiology</a:t>
            </a:r>
            <a:r>
              <a:rPr lang="en-GB" sz="1800" dirty="0"/>
              <a:t> 137.3 (1993): 342-354.</a:t>
            </a:r>
            <a:endParaRPr lang="en-GB" sz="1800" i="1" dirty="0" smtClean="0"/>
          </a:p>
        </p:txBody>
      </p:sp>
      <p:sp>
        <p:nvSpPr>
          <p:cNvPr id="4" name="Content Placeholder 3"/>
          <p:cNvSpPr>
            <a:spLocks noGrp="1"/>
          </p:cNvSpPr>
          <p:nvPr>
            <p:ph idx="1"/>
          </p:nvPr>
        </p:nvSpPr>
        <p:spPr>
          <a:xfrm>
            <a:off x="344920" y="3962400"/>
            <a:ext cx="8229600" cy="1219200"/>
          </a:xfrm>
        </p:spPr>
        <p:txBody>
          <a:bodyPr/>
          <a:lstStyle/>
          <a:p>
            <a:pPr marL="0" indent="0" algn="ctr">
              <a:buNone/>
            </a:pPr>
            <a:r>
              <a:rPr lang="en-GB" dirty="0" smtClean="0"/>
              <a:t>One third of adults aged 65 or over will have a fall this year</a:t>
            </a:r>
            <a:endParaRPr lang="en-GB" dirty="0"/>
          </a:p>
        </p:txBody>
      </p:sp>
      <p:sp>
        <p:nvSpPr>
          <p:cNvPr id="2" name="AutoShape 2" descr="data:image/jpeg;base64,/9j/4AAQSkZJRgABAQAAAQABAAD/2wCEAAkGBxQSEhUUExQVFhQVFx0bFxgYGB0bGxsfGiAcGRwcGBwYHCggGholHB4aIjIhJSkrLi4uGCAzODMsNyguLisBCgoKDg0OGxAQGzQkICYvLywvLDcvLCw0LDAsLCw0NDQsLywsLC8sLyw0LCw0LDQsMC8sLywtLCwwLCwsLDc0LP/AABEIAOEA4QMBIgACEQEDEQH/xAAcAAACAwEBAQEAAAAAAAAAAAAABQMEBgIHAQj/xABFEAACAgEDAgMEBwQHBwMFAAABAgMREgAEIRMxBSJBBjJRYRQjQlJxgZEHM2KhQ2OCscHR4RUkcpKTovAWU7I0c4Oz0v/EABkBAAMBAQEAAAAAAAAAAAAAAAABAgMEBf/EAC8RAAICAAUBBQgDAQEAAAAAAAABAhEDEiExQfAEIlFhcROBkaGxwdHhMjPxFJL/2gAMAwEAAhEDEQA/APcdGjRoANGjRoANGjRoANGuXcAEkgAcknsPx1kfEvbhSSmzQTn1lJqFfnl9v5Be9d9ROcYK5MaTexr2YDk8DSDf+2G1jbBXMsn3YlL/AKsPID8ib1k5trPuvNuZWkUc4304F+dfb/4j251QbxnaxjGG9weKXbqAhJNAdQkKxJ+6WJ9AdcU+2t/1r3mywlyaTc+125b93DHEPQysWP8AyIR/fqod9vJO88n4Roqj+Yv+es/4f4ru91mNrDDGURnZaLvQJWi8gVQ5ZWABTupvHVXpTT7OTdSbuUKjIEXMqsofHIqkZVOMiFFHlDlVkLzSnjS3kWlFcGlfbyj35Jv7c7D+QOqziMd5I/zlH+Laze62u1EELh433DSNmq06qnOOXrd49/M1sKFcd+Jrt626wMcxCRPJjwZDhTKuNWPrOy0LTg40MnBvdl2aFWj9JI/ylH+Dasxyv9mR/wApG/wOs94k22fcL0co4ajDswJJo/WEZAkOVoZn1BPBIbUwh2sm88pWLal7JegcQnZMu1yfmF7VdiclbML8jSR+Lzp/Sv8Ag1H/AOQOmO29qJB76ow+Itf8WB/lrHeE7IyySqkpjhRZHEjk0QGIQFSQAcAGYn0IoDnUWzjldJZEyAhx6hHlosA1DkZEBlJ4rnuSCNXGeNHaT+omovdHpu19oIX7kof4u3/MLX9SNNEYEWDY+WvHF8UlTnFZACQaIVrHcZLYDD1Ui/jWmnhHtOgYBZDG5NYPSFj8Bfkdv+466sPts1/NX6dfgzlhLg9R0aQeH+0QbyyCiPUA/wA17j8r/LT2OQMAVIIPYg2D+Fa7sPGhiK4sxlFx3OtGjRrUkNGjRoANGjRoANGjRoAg+mJ94aPpifeGk/0Z/ut+mrQU/cNkc+X14/y/noAvfTE+8NH0xPvDVDptammoVYx/X9f8dfUVuLVvmMfW+/6aAL30xPvDSvx/2p2+0S3Ys7e5EnLue1KPxI5NDnSP2l9oei4iiTPcsLCEeVB9+X+HsasE/wA9Z6LaRxIdzumfzUGmK+eQjgRwLVgGyKA5v9MMXGyvLHVlxjerJ9zPPv3/AN4YCP02yMRGBybncC2Py7UvABvVHxP2n222GECjcSA4hgMdtGbC0CvvmyO3HzU8aoS7yTfyrtsH2+3c30wKLLyHaRhfUAYYlVNAuuV+q+XxWPbDfbVVEvUV9uJf4LcWAB74zIIBxLLfHbXE4KTuTt/JGvkibxtZ5I4dxutwGjmkeNEK0sbKGKv0lBXHyMRkHZfIWJsgSbnxna7bfiXZRh4o1XHMsPrakR2UkE4lGUdu+RHxOcbdMyqGd2x7ZFm4NcCzx21Ksi83Zu/SqBrRSHRZHjE1zESsgnZ2kVKAPUJZgOMlWz6EX62edV1r5ajk5Ngd/wDw/wA9dIp+GpaRRajcepNdzXegLNXx2B76eb/woIrMjg9MgS5MOMiqoFxXlycmxJFJiTRNaUB1NgigwxNrY+t+rJIsWq55VfZNarcqBtgEjCoOiAMSQjhnEkSMxxISlWxXLEckgaUYJicmmZwGqPYG6/Lg/odSJIPjplg7rEgQ9OGNR5gqkGgZXdh77M4J8in3xYBvVIxg1IOVJKkgMMWCqSrB0U5U6t2HB7cazlhrWtRqQB1+WraeIMq4iQhbBK+hK8i/jVDg8ahVl74ng32/L/I/roYj0yrniu/Nj/L8tZZV4lWTT+I3tottHhGkWWDG2ILWAWsG6yb0PNE3XMnim0224njg24LI4VCZCayAZncsfMBiB295u3FkUZXvL4HtQP8A5Wo4pSlYlhR5qwTz8RrReZJ8G5n2jlA4mjRmUxu3IKtiTDJV1foeOR5b1rPZr2wRwSjkEe/G4p1+Oag0wFjzqfx+7rPbDfpGkqmPJ50EbSMPdUX2FX3NkXVknVDxfwao4J7KTPkwC+/EBwLYnnviewN8V21aim7Tp9fEWp7VsPG4pR7wB+F/zB9R/wCEDVv6Yn3hrxfwD2gZJBFuBjIWxU1ishBoD+rlvy+gJI4FhT6R4X4j1AAQQwse79rnuPQ/3+nwHdg9ovuz38fExlDlGg+mJ94aPpifeGqCIw7qx5+78v8APXQU0RixJHfH5H/Ma6zMu/TE+8NH0xPvDS+KKhyjevpfeh8Px110+/kbmj27V6f36AL30xPvDRqnifgf+no0AM9GjRoANZj2w9pTt8YIMX3co8ik8Rr6yyfBBRq+5Feh1d9rPaBNjAZCMpGISGMd5Hb3VFAn5mh2B1hvD4Fgjm3m+cMSctw4/pH4wgiH3RwKHfjntjhjYrj3Y7suEb1ewbeCHZQNuNwzPmbJ7y7uTk0oJvDvQugCSeLJQqkviKzb6aURDbxl40J+qUozAQgECuFGTWGJkWgoC3xu23G5y8R3Cl9vEyo0MZA6aMyN047OLj3VkvHLI0SAAM77U+LLu91JOkQiSTCk4vyKFDPXGfHp2FfjrjSS0Wvi/E2362LHj3tEd1Ft4ejHFHtlxQA9QnsLLFFoUKoD42T6KYxqNRqdBpMokQatbWLJlWwuTBba6BYhVugSAWKi6NX8L032Ps0rxq77uJCY+oUCFsY+ad2aRFVSBeR8psUTY1Du/C5Nu4PkkClJAfksgZTIl5IpZMb5HzvjUOroLK8m0dJGjYU6miLFdsru6xx82XauddywMjFHUqy91YUR+I+Y5+d6b+NwncKN1GuUfTQuyyJjGY1zaMhsZMlK0cgppKx9dX9g8W+WQPSzozZBLJW+Y3VGYsitktgHEmyQSdRK1QWZbcwGSN0BoujLfwyGN/hzrZ+NtIEjlM7oN0zsBbHBAsZGJBGBVgeFoOJCWvHWY2kLkrUeVSRh1PFXIiFbPZgzLwfS9aD2s87BQL223iaOMDv01T60sSRyyoeboKoJK5AtUf4/b4Ce5A88RjD/AEaNgrJbCBerImSrJMMVoAW3uiXlaJthU3jUjO7FUKbZWqGo8IqIsGMjyyE4E5AniuwIs3XiDK8cs7MRtoUycgC5lVJKTIo2JODZv3CMAKZdQwYLBKqhUylRhFmjsFhiOcrYngFsUyPdQnJLUKlh910ukhJ6ldddPEwBJBGJAYcWuVlc1vJLrjIC+PiNX/CNuSwNWAjMbuu6oikjkKxLk/ER0LGQN/eQyGER55jqZFBEqBwCAkaBHpVByPZiSBzxWuOOXlmlszZU0T6AhSfmRlX4haJHpmt+8NQtq9vdu0fSgJyeGOpSPWaQ9SZrHpkUX4WpGq7bcLGJZH6cbAEOVGNHsSzyJ39CLBsUTrScVGWVCvSyodd7HciKRJMFfBlcKTiCVurIB7X6g/l319ki8iyIyyROaR17GhZHPqPWrAsC741VY6KAb73YnfR73dTYIFQSY9xI1FemnwICql8ks/YA0ePZvx94nWCdrPuxSuay+EU185dqYm+B8iE7fmODypphYK5KfRxdg+hA083e2HibxwbeBUEe3K4tQDBCtlithfMwCgZE5NdDWmktH118ydj1bwbxMSijYYcc97Ho38Q/mOfiA014p7D+0jBlhkctJjcTHvLGBeJP/vJ3B7kL60S3r/hu9EqAg3x+vzr09ePQgjXb2bHbfs578eZlOPKLmjRo12mQaNGjQAa5kcKCSQABZJ7AD4661hv2meIswi2EZpt1ZmYf0cC/vCa9X9wD18w1MpKKbY0rdCfazP4nvPpINRDKPaD0EYNSbhr7kkEDsK470dIPGvF4d5uo42cR7CEhY2egjWSJJc2GBdxYWzRUsQCxGm/tPu/o+1TbRUk26XsLBj260iquPOTkooA+833b1mvH95LtNtL4bLt1WSRopZJeplYXApguAq+ljRY4kNV8a87V6vd/JcI3rhCv2i346ku328zvsUkHRUny0oFUcQWVWyCkk8Kteh0m0a+qNMskQaY+ERRtKiykKhNFm90fNuDYHfHsxAB4J1H4PsDPKsSsis+VFyQCVUtVgHkgH9Dq9ufApoldpAiBHw5kW2YMFxjr943N0OQO9HjUN60I2Wy3kc0kcG33CUpeXBAwzxI8zySqoadmYHj3EzNZBHWx4141tV20rhV3I27p1ST5LcrZiNcgKW8wqyKur1510zypBu6KsKN9iCCOCDxVemn0W0AikiadTFOIwclVUYcTIyMZzkKJBtVJVnoFkCEUU9lt+fvsLYvTeBGB5FOUmakDpECdYuqwRjlC/VDiJMsQMaHcPY48PlUPtzHHHG43BCuMmk6adJ5s5HF0AdwCAFUhcaBIs2fjGUnh5nDBoUk28sxq+nKqrFJJmpNqbDGxRJNlSdM9iDUTVGu4YbzbpGScRO+5WTkMSSgjp/mg+BrWsI66O9OuvMlvxI/ZjfKZ3JBV5XlaJWOLK72eBdhwjuCQDQVvdoky+OLNMhZZZYokhfqESmsXVem8yO7sVos+HDYISxUsFK/xfeOm6lwErMHVQyghwYsAJWqJyC5jK2E83WABGWmabfcRRsVG3R17hjJMfIcmyJcAtkuRfBmyAuzWsnJJ6v3cPXr9Da8hr4ti0MSgyRmRbISfomMtgCztGcryyNAsDkxINEitt9sV3MjN11EQLMWclBGpbph8mkHVyQSh/f8AdB4cAU5tpuWCpJLtV8yMnknNlLZxNM7hvMglB4OQLj7OupNt0ts9hF6swU9PDABCzMEAVXDZxqGDAUqoOcb08PESuSd1rv1uJxvQq+CbZSZnkdkwZXBLBRHGsMa5FftKHefhyy2rAC2JNg+PNG0qBWhl6b5YssilwVxeErbKGXOw4HlxINAHUPg2zjeGW1jiL7V9vPIqgYShY3WQc0yuG6oJPFXfm0SAiBGLVuG2yJKjsQomaJWjLk+RscVLCjYZ7OKYnOK5W/21XzqxtknhvhKtGhKoZWdmUSjNCLeMBrPc4SNn3WyebI1APHHdqp4ZkjMzAs5idFxLYywhX5VlIYCRQD5ksEacb3GRXl28ihIupgxurKsGYV72KyTgCve710zebn8NqgtiZUweMkZU4FhStVE/Hka1OQFlvKc6gtWuv2U7ZY8d3I3MY3LM6y2F6cjIckPrD0iVZVNeZaBBN2QDrPnUj3dUcieQQcr+BB5v5VeuZIiAT5SFrLFlbCziA4Ukp5vLZABPAJPGhvM9BrQhY6l2W/eInCR0VuGxJBo9+VGQ47leeOOQNQNqNjppAMPHNlAsO2+jyXuFXKVo6KRuKZQpTyrVHgX5QpPoTs/YT2k6qgmg4bCVewWT1q+ySVY7gEVflOsf7PeODaOz9JZG6bqrOxCoCM3JUIxPC35aLABfQEQGCXwzcRNMAsc0aiXt+7PAkNdmjPJHw4B81i2m1a3W3Xn9ST3+NwwBHY660k9nN9muLHzC754seo+TDzf83w0716eDirEgpGEo06DRo0a1JPjsACTwB3OvK/Z1vpu5n3shqOdiEs8JtduSO/p1G5PPHFHWq/ab4i8WwdYTU24ZYIzzwZTix4INhMjfxA1jvaBk2nhphQE/SMdrGo7mKJT1O3NsoYE/Fhrl7Q8zUON36I0w1yLdmn+0Zt1v2nMAjV2RziVQL5YkKOCMcKchhyZOBYJ1id7v5dw5lndnlcDJmq+BwKUBQB2oADv8Tpz7RPsW28Cwre7SVjKxiZMUIYrH51AsXFVXQUmzlbU/ZrwZt5P0EJDmN2U8YgpVZ32Q3jY5BZe/IPPd9589UaoV67XXyVCrMrDEozKwPoykqwP4EEfloikU1RBvtRHNfDQUeg+w+wi+jGUrk7u0UjDvEh4tmHmUHy0EK++rMfg2h8MllTGdiCEMW45UKSmRSdGwDW0lOEY0cySpK0cb7K+ICMujO0YdSQyk2WVTjGaVsVZqOYUlCtiixYP9j46Ykgj3QKTrNXRWNsRH2qIKcZExYWUZ24RzkPeyeHKs8euvxsS2rpi72s2n18swa+pIWKYsCgdpFUkvWWbRyMMRwD6jzas+AbqZqUxSThEACxgMcQGoOCwHYDAeXKjkzdjP45u1nZYZc1GTgFAWiMpVBG0brlSqhZS1PixkyBu9cw7uR5Idq4MSqjA9OZBDRTrtKVMTqxxWxbMLbuBZ1bq1m51fXAuNDjxzYwQtGhTbB7kUgbg7eZ+Aeo8cSQxrYskNmPMALFk/fEdoIpLMO8MoJcyR5N0mywRY2oLLKQxByLgCwb134r4irRqm2lYRqxdUjYBWBYXIJHNzPHKY2pcVUWcTQtn4HuDuJM2jQskSCSYIVaymaFWDcooKxsqgXIb8osazmnmvbr3fQa2O/FE6MXVW7gaOY5sQMUdDKcMhHG2JPCKvPHqQaPie+aSCeJFlaZZ3lIVXP1JMksIJUEEAAADsxU45DnUPtNtunCfD9sMVkR+OLZ52laOPyqPIjEtiBSrybCk6122ZUDhSAHZifUnInkZWRxVV2AUDhRWScIJa66lU2JpHaXcbCUR5Rx5zFgbXAiVlo/abGaMV6mQ/A6sL4eFjCTrcpZ5HAdslSRz0UJVhTdNKoGrBq7J03bcE5ef3lxNEDgWAOPTk/qdZjx/xQpuJGMjRiUCmYKykFFTp1JShlZTIlkX1GrLzrptxlDKuNvTpL5i1TsvbLZJIioizYO7STM5PJiZ1CsHa182ZJUXSqvqCEfiu86u4dytjLHE/BKGDY823LEegP4afNvWkl3DbYxhjHEW4GLM/WVOs/IxiEYJwPdmBvhdU9xsgIZIoI0mnmcvAhUMJFjKZSu0pHHnZHBKkFiqVVm/ZZlo9hZqK+03DOkuW1RGVSVkdGESgKobqF1u2awqq7cMgI4NouozNdsXY2STySeSxPpXcn3QAbGNjTmNxGrCRB00MImiARsyDIi9OUGzAssaAM2TiyPKeNVfCYopGKygBaMmADsHVGyKgYHqKPIgXLKyTRLKQ3Buo8gnpZe8HiMj+fLBQHQkOI3VhlHbglgaGRjQkEOqn/wBsW9t4YRtmybAhIoouoUCowrFniikESh5Tgsa3wWsnLHVPxbxKWOZViRpJWVFMPDYswDoHKsY4yQygjIWFkPukMLXivjEUgWOOYxhXKqyjqIXa4iNwppijscARa8Lz6GVKWHK6rry64BpMyPiMQViVVljZ5BGH94dNsWQ/xISAQeRYuzZ1RbWs9ttnVk4J0p3SKMEWUeHbM+IuyFkUDsOG/C8kx1riQyyCLtHwOQQQaI7H4frx+R4083eybdbOXd7mclkEccYbHz3VooUBVxLFQALtCTd0M+2r/s2dqu4Vt0PJYuo2cuKPk8is3LYmvtYgX6NPmM1f7NPF2MaozZSRN0muue5gY/2QY79cSeTr1iKQMAR2IvX5+8F3Kx+IkIGSLcZxBW4I82cBPPvClUHn3j+OvcvAd31IwfXv+vf/ALgw/LW/ZpZcVx4epnNXGxlo0aNegYnnHt7uTJ4ltYfs7aGTcsK4LPcEIv0IbI/lpH7Xh33u32yRGZdvCqMoIBdpSJJALB8xEaEg+XEmyoa9NtoOv4tvGI7TwwDn0iTqt+Hc6z2y3G8l32+3W06LujSuA6kjBC0KFTmKd0j93lWwGWPB15+I7nN+kfuzeOiXxM17W+NHebppjCIKUR9MGyOmWHnNAZ3YNDjEDmr029idx9FTczTFo4ZYemHX94GskGMc89zyOwUny4lsusvUkDSOxDyBpHoFqZsnYCqyosQKq+KrjWy8J9qItpFKuYlfqXEsaPGtdOKOnyyURgRqeHZmyIIU3Uytp1+PyV5DeJIZI237oqt0y5kl2sDOCCAHKomTSFiFC9Q88cEEDOr7VdRXTdmSWIEkIyx+Zb7ZRIpinUeZXXynEqaLBtUv9oVtplDuOv8ARlji6hfAQWZTjdJGzqqoOCQPdAB0l3UTpalGEnlxQqQxLEYAAizkRx8dT7KMdHq/p6C4HPjvhH0WZY8xKrRrIjgUGViyix2u0JNccjWx9n4b2+2daLovKsT9lZIVw9IpcAAHI5AKtYrFR+0JRHJtYOC0O0TJh65MwA/AYMf7epfYYOF3D4F1LqCFzLjps4ZwhNOuMwY4fcYVkRllNyjC09dPeVo9yt7XbjPbvnKodGkMcdgTCQl2iVUUlogilgSSo71YKnUvirrGEliYCQOT1YzV5h7AAPkpkmySuGdzQya9Dud0s31Yd1ljbIYU0sEkY4LKLCjFmFt9WwLKTTqTmvGvElheNJYwZJQWyVh03aFp40IkYMXZ4itebKglm61pHEc1Ul0/8JqnofEaaZCspmlSwy5M5kU3QkgbFnjN8BqwN48+jXwyfb7ON3O5cpPwAm1OVVYzUO0YLgWGwQNjkBRGudwFN7ZnQfVyqzFSU66hEPvEl0jZwrGS8ySCWojUHiG7ky56IYGOyrBlbKPfqxbLDG1oXYI4NmuVki2ov1f1Hb3LcXi0IDbkvluJGKIjq5bDMxqgaGLGEyYq1YEsXUEEUdXPDfHYpiFtopGJCxTAxs2Jo9LIASi/u8n7oPGqO63kadEIrvJBGqKInbp2gkxDsiGR2ZiPcjFtKovUniMMDpJGVFheo4aIdJmRRaIWruWKhsWZzhZON6xxIQlrWpUW0PxGTfBodyeFX5sx4UfidJ/Et4DIkaRbmTJgjSpDuYSgYjIxyqoyUVbXiPdPNUYpUyhKlVcvuumMwHoKiuAA9jkmufQfnqj9B6sJVUSWOMLKrttoMnG4MYHRRYDHR7t3NpX4CwYwbvdA5ZkSbOb6PJICJ3ViVEjG9yFa8S2bdQxgY4k+ZXJIAHd9v/GiIxHDIqyOpBeQmIqvcpGrgVILAYtRB9ORSHwqWtpuYUj7s4GKKLUJFIoVIlVRiZGBpeavVLbb5f6Ugw15i3KheyyCuckv0I+rLi/Ig1ag7vkmwn20kKsjRtGjY35QEOJyByUYk5USSSTitk0NTvsN1Jt3KNjUKvHQAlYJfRZQi9R6IOFk3RoHXULyQ305JUKsFeLLF7DBT0y1RyqfMAwKn3T35Fr/AG/tlmKlg7wxmIdJBiuAhaVUtrIeSQeZiK6FH1JipJZt6Haeh3uPrppIjJ9ZJ01hMRCM4YZbp/MR08yrJlbSAXRogHpPAduGaZkdNtDUnRZXSULtlSQrHG9FwZMBktqAHUckENIIYd2iSF3UcizSlRYzV1cMrqKPfJeDXrpZ4v4pOPC9uJWTPcY5YLhUYjVjGfM1guReOIo1Xe98CSfeluiJJ7IWe0IknnjgRbkj6jSEMcepuCkshJY0EQjAc9ga+Gk83hpFhZdvI4BLRxTxvIoAs2itkaHehxrR+x+8SPb77cGMO8AWg32mcEgv/BZAJ/gY81rD+N7yw7SMWkOUgIvLIW2S1ylN62KHGh5pvM+R7Kix9HcmgjEkWKUmwBdgjgrXOV1XN1r5PEYXpxYKA+UkZJKndGri1bvXcEEcEa1jJT9KQqJBL0UeRiiyuUiluRUQwCapgAZEcMU+yeTn/aXxIzOoYuzwp0nd1VHd0Z8yVj8q0xKgD7vz08jV310gzanft3vpdwke4SAQJEBHC60frIreiwAXJaalFgYNzdgesex2/EgBWsZAHUDsFkUSAD5Ahv115hIN1utiR9WNttD1HCricpFLXZY5MEkLlQFX6zuSMRpP2Vb0tt4bItA8RA9DC9gf9Jl1LdZZ+D6+gVuj1bRo0a9Y5zy72HUiXcy3Z+l72b8lIhX+46x/hvh058M3G4Wd44sELx8Yy9UAui8ZDvj71MwYFfU6j2FlrZu5P9Bum/5ppDrJt4Ptx4cZzuAJM0EUeV59hJceXlYW3oCgSjfJPmJ375M6PwjNHXzRr6NMsZeBbF5pVWMxgqVYdQkJYYFFPlPDOAvIrk36X6dHtotw8Erghdu7Syl3swK8RkKuSSQVkxpbNGytBaGO9mfCCg6/WGKiLrwCIsWinsFCwcESGJ8goWwWQd9Nfa+U7TbLtAxM+5br7tzQcgnyRtj3PABP2hE1++dJRU7t6LjrxIb1Mz4z4md1PJOVx6h8q+qqAFRTXqFAsfEnVrdbcNsoWZQcdy4X408Ubn/uT+Q0s2sGbBfNz3xFkAckgAGyBdfE0PXW1/2V13SA0se0XqTopAOcv7uBaNqqRphn8LrnlcZy71llbwCbeSmIrK8kYlxcOV8qoQzHKUEsCuQ8pJBBHBGutmk0opNxsiGYDjJA5OWBBjijWRvKSCMuRxq/7VeLnbH6JBUboiiSRBiVDDIRQ1+7QLj2o9uxs6zHhOzSTcwllVmaUZOVBchVdzbkZ2cQLu9KSjHdC3NAvh25RFUNsWhLHNHZyDRzOJ6WauC5a2ZgCxOJ0e0uwECRCNIuqHjIUKqKWrcuuR8qlQ1Lz3A576sjwWGGOWRUDPFFLKnUpgHSNmVgMQuQYKciCfKOeBrMxhe0jtSmAVTyEhRvEVKWRXo+gU9wAAb1WFNNWElQ6iMTbfbp9GXo59ISbkDpRK7AquBPnavKGJUZLTUVVTJ4jvi0IiYA9OJvOFcBp+nipjawnSoHijw5oLQDRM/SlOUqiRslzbbzNLyCv1c5M14sQcV7HMUCxbU24FrIrEIr9RlB2swwaRlbJTLDy9KQTa5lmY96ClFJOmCbs6SL6tlxDMd84QEEqpAj87ge8ACO/lAJYg0NV4dwQrIGzZC00aq6hWYGU45LEFRej5mB5Jkq9S+JAM/QjSN2LrIwlCv52hj4RWYADAo3qbJ9NKvDXtVS4cojTnCNcsvPTqZoyFIJUtZVrw7htbS/scnoQnpRdh3DrEVBoojPnREhbqoEIA8qjISfEP07BrUO5Mc7mYMIIsQ88hFRoapsKNsCboD3myry3Z4bu+tBuwwNqQrtJCIyHd41YPUshbg3wLAKjsEGqm53wyMUS5JGRIjyKHYsPK0rdS/PYOJYEqoFY2RqqV97YFtoWCsrnINQaV1EUqjMOuOIdmUoJmR437KPNQNjVTdmYyKkquJQnC9BVtHKuLaBGV6KjnPgkigSdSxoTtpC3J66MSTZJkjljYsT7xPTWz8tXYPHWdVikgWcVQolZD65WARmOfPakCyWAs6wxaT0WlFJHXsrMmTwuS4kWhCLuyQGZyaVAIyxZC2ZA5UGgWP7QFLQwP8ACSRT+LAPz+Sj9dZ7x7w94mO6hYxulCCRnVpZqQeWZDXUDLalsnbiyCjLg/fdt4htJlEaIyOpXGXMZIbqmRWXNCwF2CD71itNKKdx5QrfIq9jJ0DyxSfu9zH0ZOe4f6tPwxZsb5/+oB7KdIPE/DHjaaKRS3SOMhxNcgMCeOxWm/A/I1zIHSx5kLJRu1IEiA0w9Dg6mu4sdiBWn9nn+l7d8nUS9MwTgqpc9RwqzZswb3Qpf75hX87u6T60/SDbVGXG+JYmUs4bcQzO12waNwXeu75R2MRzaJQPbUHiT5TzsGDBp5mDDswaR2DD5EEEfjqfxva9GeWP7jVxde6rcZc+vrzqhqnOVZWCS3NL7PeHz7jbToNw8cMcTSMCQIyUY0jcZHsWPmAAZeGs1b/ZXL+9WqrdE8/10IH96jS72W8Lgn6n0icQxKjNIxcCqxwtSaIvI2QfdxFHVr9l8hLy2KJfbsR8CcgRrDE/rfr90NbntXV0aVdTRrf/AKyPZmD9h4r2MiG//p90p/KaQHWQaHw8bJmLA71mTpqtdQLxn1aqwfPd2B5cPTW59h2ttxEBVbnfQgf2uqv8m1iNnvNuvhssTxu+4KxqpwOETKBk+fu2Wtj9o5hTwBpLT/0yv0ZzXSd718OpduQGBYWtix8R6j8xplml9iJX3PiECPM54ctyLK5xuysAOA7GyeCa71qj47umm3W4lb3nme/7BMaj8kRR+WnHhntEB9HWPFXR8/OtLkSxaOMpypfIjIhvdUKpNZS7vw6B5JJpescnGMfT6okZiFAYxEiRSe4zjJJpheVrvZXp9yLSYt2+W1jiloZySx1ktrRBkRDz7/lWYggCjB89aP2T3vQg3DODJKV+lqK5lrKErx7xEy5EVz1aA9NZv2q3/U3UUIxqGN5GAIa5pWIbJl8rsqYLaigcgvAFO49qybBZmbHytHt2VqfKebOQjngLHEpHxyf81kp096C71GEsPW+s3e0UM7AF+owlN0iM1BWxyxSyxIseWgaTSRDab0JZYQ7mJb4shisZ7cdpT+mmXsT4eZ0zLuXknxyyssIlkAz+ITqMa7ZIPhpX7TMsm53JXzK0hAo1eIVav0tk7j8dYRWXV+K+97+4vyNk0HURorA6sbx2fjIjIP8AuI1jNrI4WTphVlEYlR3FhXgcGivr5JpGr+A/DW2Lq4V1JKSoJFJ4JEgyN2O95A6zW7Bh3GdErmSRXvBgS688HONmI+AcjuhrPAll0fH3KlqWYGij6eK4ifqPeQP1nWJZXLDHFrKFihrJaruK0nhEMUsskMS4fR5ZJWUFHHAMQZRSpIZAD2GLbeQULrUDxBAImY0HZ4ZO4ZJKDqcQSGyAk7X5yK4amXhEci7CeaUFXn3EcWFgqI4pOMa4sgsTXFVQGuuMk4deD3MapkG8DtPkgGWUbKHl6S/VQ7cCnwamJko8pakg2NQbbxUzZigJEDRpCcQwyRCGKSF2eRWZrshB2AvUXiG1XrGRIo2mZPth3MgSGJWGKYqKRhQYkHm74Gmey2knVEYLTpKAkhaQjyR2DjEY1WMBzyCbIRq55NYkYt31wEbKEm3CbbcytfUmnhjckY5vtgVdgg8qWyvwpqlFUNUdupCzfAbeJD6VJM5nAr1PTZBfpifjze8VlRunDGT9F2ihWZB75NIRGPVmIEcY9SSeRzqr4o5jBjeg4czbjsQJWUeQEcFYo6T8j+Azm+uvh8BpHxGrayXfM8aj8UjlkP8A+xP11cgSOCATipHDAVZCl2UMC/qVUchBQJIJyIDLU8XQxLFBVMimSUf1stHFvmkaxC/4tLX3T4GMkYI7OoA5OSrWRvmvMo7UAe/fWeJbaXgUhlsN2jySz7phIyRFlV8aY3ziG8vlHZe3mLUSL1pdpvY23BihYZheSpURFgSewpnK1RZfSSj2tMX41tOnLJCnGKRhWPOReKOTJr45kZhQoUAK73B4JuqkgdGeOyoBHLKCtMKPekDA3wKyPAJ0ex79P0C9Bt7ShZVedBX+8vkAQcGkjiEkbkm2kWSBqrsldgV1Q9lNuw3cc6qH6TKSvFsSHUAEkAEkR9//AGwe45ZeKbEnpw9VHAjSRemou5FUTScACcPIkjZR+YXZR1IwaeyO1XZxtu53XBcXATKy1MEX6xVYsRIRRRccmsnjDqxdJmcdhJ7RbeFhI0k0Y3ysWlRRI0bG6KLJhTSD9AQV4UeXMa+ySMxLPWbsWeu2TEs1fLInXOs3V6FDz2Yi2LOfprqqhHpf6Rm8uPSI83AzPl5yq+ANXf2Xq2cparz24NfHzE6qeA73bxQzHcRvIXjZI1CHAsxNMX90EeVbPK4eXliNMv2Wxn64k3e5C3/9qLI/zYH89Z4n9b65Q1uenYHRpn0Plo1p/wArIznn/hf1Him8TgVuo5gB92ePpsf5H9NZnZ7httPv9qm060ztLt4gzKVxkaR1GBFlmjIcgGmVBkUAvWq9tYTF4rBILx3e2eGwOBJATPGSfiQWUfhpP7Sb6Xa+IJuYEjP0mBZEyUkh6EL40VyY3CuBNE42VrLVYiyzkvR/YcdUvgebY1wbscEHggjggg9iCCCPiNSKNMfaXwufbbl49ziZW+sJU8MJCxv5HLIEehBqxR1QQaGaEijVnbwl2AAybmvkO55PCLQsngACz21Ag1rPY+FTRDlZPrBa1kLTg8/ZVVZrIIylT7pGspSyqwJYPZFJDaWjxIiSyi8QMgT5SB9cQxOJPkUQhgCSDN7bToJodtF+52aLGFvgk4l7Ne9iFXLmiX+erntl4t9Hy2O2UxqlCV7OTWA+CEmwnmBLXkxJ+bNjl/mSST6kk2ST6knm/nqp91VyTFXqegez4DRTJCygyIWjI4ZXmj6bsy90P0hJhxwL41iljx8uJSuMSKx+VfIf4VxrrbxSSYrA/T3Cseg1kAtIwziccqyOKbzL70a9wTrQIjbqLbyzRRpPIFyUOwDRlWkVwI2JBYK9KzUGDWSKGoxFaTWz48xx0dM+ez3iFDpNdZfVn0yf3kr0LMAVP2iWHBxDX90qTxkvL0IxI0Y/d3MQ7hSjzqY8Bg7UELhsqYCy/L+yRViA7MOfcWyADRN4+YjuKUWRXBGrO3DwxiOR1dFVUzbGz2Rcka0JAABr3qsA9tYZcrzNa/r/AArfQR7kdNmiVwxByCUVlWjYdY2IYr8ShIIJNr30T75m2y7ZZMERrWU2xjJsDqtVMMmyuQJlVH1bTiXYQlCecUZiEVSwUgZ4RqPPHIFFYX5shkrXqnv/AAqSOQHHqxjLKndXPAA4DCPEeYnEIe1A0bcHS0Je58ihCszysIxIi/VyHI00KK2e2usgLGUnChTYrUfiXiorp+eGOU8UDLuJ+bIRVIJQs3dQVNnzNZGpNtuEBeopAY4mkxpRZBRVyGRZvfDfWWPLqnH44bx26oryE8r9bK5rk9rdqHJYMeO+t5Yjq1dv0/f0EonU56BViuDrZghsN0iRj9InI8rz17o7L2XgEtW8MRU/3iQWiN9Wpv66Uchb9UU+Z2+IA7kjUo2iqxfdOQM8SitnKz+UsH6ZYxqqspdj5gCKANanfwuScLLdoQRGqgRqirxRJLCOMN5bUSMzWaPfUR7iuW4/QR08rkkl3YlnY/E8lmPZRfaz8AL4GmjeFBoVK9JV/ptzIMFjKFgIyWAd3ydgYxTAx02BalY7vDaxBnKLGTUUcZKvO1gMSzMWEaAgk5254J5CHNeK+IPO+TcKOI0HCRrziqAcDji+7evoAR2t8hrZP4k30mcLDbBI0jVmFMwjAXqOK8tsaA5PKDua192e3+iPJEY4dxI7ZpyeY5lZnhxPDgxktQJAM5YhhHYn3EC7SFW5aeaigZfKFBZXLKTyuJIFjnqC1ONxoNxOzsXdizsbZjVk/EgCvhwAAKAAAGtlLdvkmhn4vB1I9uIYmkXBo0cUwcIzMkJiC2s6KxBT4I1Ahcgt2G/MCzqEszRmI5k0gs5Hpspyk+yLIwtq7katezhd97AjOwjaZZnsnzfRh1uTfmxIVSWBNSLzYNqJJy5LkUXJcj4FyXI/UnT4Ug8jgnRo19Rb9aABJPPAUFiaHJNA8Dua1IzQweJmDYyxnbE/SCImnLAqvSX3EoWJAFJwug2bXdrrQfso2RG3iJFNI0krfjK4iH5dNAfz1mvbmXdwbWHbTIix11YlQHJnkyBDjJqYF38iki2BBPYeoexPhoiCoO0IWMfD6pQp/LJj+mpkryw8X19ReLNfo190a9c5zHftT2jHZdeNcpNpIk6jiyEP1gBP9WWPxNVrKe1A6uyTcQvTbVxIjiv3O4HJOXBXlWIo/u+2vWZogylWFhgQR8QeDryj2ZjEDT+HzjJYCYWBun281mJufSiVPfHXF2uNNT9z9Ga4b4Mz7V+EssMO7lneSfcSMhR2BbBFbGTgCh5RYAx+sWueWzqDWp8K8O2m3bdQbwZyRK6RqsZMjsfNG6sq8fVFGFFQpzJ+IzCIw4cEMKyBBHNAng9h6j5Eaw4NUSKNNfDCenuOkCZ1iEsfYi4S8ahQe757pCBzeBHqNLEGtL7I7+GOSNZGVD9Jicl7CvGiS+WxwSkzJJTUKxPJUURSbpilsMfa7ZtuZIt3t0Z49xDGSFolWA4vnsUKi+1xtZ7ao+Fez7SjJnVFuuAWPYE0eEbuPMrMt/Gjq/sPEWig2mWz3fVjhZJKhfKEscOpFURV5SMjYK+WRj3JB+yePTAplDDCMlLIWtiAQXUIvmjsZfYNZawxc3iiosv+E+GJHllGt2VByyZkIIJy4ZSwaiAqUU4BHmab6N9EO1lzYvEYoPPWBUs9NIFQsJAr45WBZvHtpK/tFKrkxyuRdgERKq8Di+kWfmzyEAugKA1xtd7vpP3Us7D4pEJPyMkof+8fhpQk4O7CStGg8clrapHlI8kgWNRJ+8JD+ZbHcAgKG9c0Nm71T38kfeZnkjiHBtI8rtHdQpMkmLK3KqAQvAeyTf8ABfDiVWfcB3mDhfrUAK9OmBVR5QSOQQBXpzZKGKToswBfMbc7YmRWlixiIVZQUjZgSqjJDj5gTTeU6KTbbEnRZcgOiwk5NUeOfIv3QkvKsmLZAN1EAUkqOBqSLxhqHAcKBIBZiagQFuiY3JcqOTEvqRolUEyKrVhGixlnC3HGsUYlEyq3SzSRwWQBisoAP2lh8NKmaQBFIMLrhkQCvUjumcFvdVmBau/JX0rEVba7/BfPh+QLUi2+1G43OKh41cqSvk4IUXVs8LEkcMD8aIo3c328SCP6zqbjcKPOsU8kcVkWA7dTFziQSo8vB9SAaUYAg3Ypqrb2r4hx9cbRsGdb9LB9e2qO82rrFFNEiyPCVAvytL1X3EbJ5muuqBKinJRYC5XRqEbXnX5Xz8xMtSb3rxKhgjiAYR7VENAZOB5WUFGSqVzkfOnrktcHwronrdbBEcJNJGGDpePIxJLrnjGf4lNqQppjLvY22u3iw6KOzPuFit1RY8mSJpCnLlyLoWTffIWk8V342k8S7eTKOVhWLA4ErVcgjIHtYsK/zNzKGrXP08uRpjmfxFtwn+7sxfIJT8vJGc0zsSLiisstiSl592ymrMGyidDisS7jyhnVY3KEAWQiMVUsebBsCucgTpJuPaB5eHpFNWUQs3BDAljKjWCByCPUYkGtcPuYCc8pIpAP3kHOZByJeOSLkkhSQC9n4UNQ1eq0fx+f6Al8f9n5WmlkhVZFdlpVIVwAiL2cKuKkFVAYkIE78nSrbeBzvL0mjZCK6jMOEB5uwae/QKTlfwsjQ7LxpVip94sxVaRWjEO4oL5UKzmpDYrhSTnfpzJB7VQooDNLIUBCuu3Lh/tB8Y8QpOVFTjyDRIrVv2l7X8vkGhY3HhJ2eynnyGX0V4UB9HlIAKk+8VWr4GRUni6Hm7fLWvWKXdbXebudMYIoJV2okBL9QgFHBHl6jSEZMLssFFBNZBu+uiSqKVkLdnzTj2U8JO53CoHKUwtwaKCmJbkG+2IHa281jysnUWaAJJ7ACyfkAOSdPYxtE2UwmH+9EIYh0yCoAGbs1UysQ5uyCuKgcazfgUcwK0/iarJN1xtS0hk4orAxSKgtADMqQAPtH8de2+zu06cYvvVf4t/3Ej8teX/sx8KtOsV824YSUR/RxkpCp+TMSw+KkHmhr2KGPFQPgP1+etezxzYrfEdCJuo+p3o0aNeiYhrAftJ2Jhki8QQeVPqt0B3MTkYuPnG/Pzv5a3+od3tllR43UMjqVZT2IYUQfkQa1M4KcXFjTp2eSe1u0DKm7xDmEBJxlQeIkMr3R7MBYIoq7eg0m9pBNvOt4hgiRIYomUE+W6C0SBmw6i5GgBkAC2J1o/Do22U77GUZdNSYS3Im25+yfiyXiVNGhxwL0o3HhzxzJs3mYbORlaPJhhipBNk0XljAUAMT3V6NUPJVwbhLj6HTvqjKoNcb+MmMlffTzpXPK+leoIsV63pj4vto455VgYvAHqNz9oUDw1AMA2QB9Ql899QqNO6Y9y7s/BhIqsrbVVYWvUnhUAHtYBZv+3Tra+B7ZKEu9gyPZYWQ/iLJLH/p6RxSOTQZv+Y+nJ/kL/LTiLw4YJ1tx0zKQEVgzg5HFS2LHFCftkBfmdS2vB/H9Br4lyDf7KIjpQPI3B6knA/LrWykfwwjXyb2l3D+6Yk8o46Zko+tF5ACP7A0o3O1aKR43FPGaYfDgEfkVII+RGvsZrkdxrKT4oaSNl4D4vJNtIpnjsSRxyARg8yYyCUcsaTiOjXGdG60p8L3SIFeQRLK0jVJijZtJLUL5NWXTyYHm1IvzBjpn7LzKYFiFfVZADnhM2dL/JqJ+K/oyl26vbEct3YEgtX3mUgt+ZI1Tkk9Nuuv2TRnPBnDJ0AqlWSlV7LOUUOiMbJdVKKDHfu85MthYNtAVCSiSNJMDLErp9WebCyYn6s5IpC0CKYKG8yhpvPZxXWleqZXUvGGKujZIwMRiHBHZg3rzzr7P7Pq7O5pWd2c4uwFuxY8Mj/HQpLKr3ASeJbwMGWMP9e6s7vdyMAGWNA3CohYduWIBJo824t8F20eRCsXLQlUJcgvJjIEcquKq1IzsFyDOA2KauDwOR9vLBLJEOstNJDGyuPM7ms7BByHB+BN88WN34DHLI8js3mPZABQACqoyyGIUAe76aqOJl154CrEHhkYESyEMA2cjZnpERI8cRVXb3ffZrIsJJisgGqmz8J2s+6jUzMYkdnjKUAw6kSxLm/vEqxJxvhCLysDZ7fwqGMCkFIclzOWLAe8MvKrV9pQukO5iMu7O4UdPboyGSdhijdOmdhfMjNRUBQSaB1UJOTSS66ZNULvG5Vh3EsHR2zJHIV80ADVQNBomTE896PbSmRoiPckjP8AVusyjn4TGKSq/ibUni29680stV1HZgD3AJ8oPzxq/nqkRek0szoo43UipYMgKDs1Oqn/AKiqAfkCR8zq97J+EJudytrG8aeZx5Tl3CIK5NyYkj1CsPx7j8B3BxKRsWZcglOkmINE1Iqhq9VVmYWONJnAJuuR61TD0PPcHVIRuv2l+JFUg2it/WygVxfESCvQDJv7CV31gNFAXQ7kk/MnuT8SfjruGMEjKwljJh6D1s0QvFmyOKv01bYkhj4B4LLunxiUMQrkrlja4lG8w9y8iqmiSw7AAnVnxjet4ruoYxGIo0iUSYn3YkIZrIA87XioHYkfEkTeMzLsYITt9yRNNGfpEURDAM2IAUjJlv3eGJYIDdizo/2fezJjXzj61yrTdqBHKQ8fZQWWAvmx93UOTStbvbrrgNzbey+wxXIqB2ofDikX+yn82+WtDriGMKAB6f8AhP66716OBhezgomMpZnYaNGjWxIaNGjQBnfbT2eO7iBibDcwnOB7qm9Vbg2jDgggjsa41h48N7A0UqmNg1Mp9/byjjj+E8/JgWHxI9a1jfbL2aYv9M2qjrqKljuhOg9CO3UA91u/AF8CuXtOBnWaO6NMOdaMwDbpo4H2DbfGZ5Yy8h810yJH0hQtG4AJYBFLD7JULvF/C32s7QSEFko2vYhgCD8vhR+H4a1dx7yJHR2R1vpSdnib7UcgB5F1a89gRz3UbcRINyu8DtumSkBLHztdTGT3WWglOT5VjKgDkHzoyvQ32Kvs+kbTIsoyRpEDr3tAwZuPVQQjN/Crk+UNpluPAJ9xuZI5WjDS55N1EICNakqobLpohoAgClAJ5vSqXYyxLDMQVSUZxOLXtVHmmU8gi6NH8Rr6N1IcgXapKD1ShgLoOEADgWeGvufjp5klTCvAceIyxz7uWRKMACqHoklUVQzjEElumkzKaIpBffVXeeHmKV4sgzIQLrHM4qxwXI97JAsmh6nXalPo9Qvk8rmN7BQqoCMVIvytIxjF2aRDRskm6u8ZujvmBJbbwut15pyrxcj+BFMpFDnAfjTjmtvff4iTrYVxmiCDRHYg0R81I5H4jTOHxiVftZfNhZP4lSC34sTrnw6QW7SsG+qdj1MW6jllEKfWX5rSfleaJ+AqPdQARh8SjdTAob4BQyZDIk0Bj9oipUPkPlGGSVWirLP/AKhmBuoiPulWX/vDN/8AE6sQ+04rzxEH4I4b+bY/3aQN/wCf+DnU/wDs2QhSoVg4BTF1IewGGBsBrBBoc86lJsbocT+1SgeSF2P8UiqP1VX1Ub2rc/0SR8ejNMb/ADEIA+fP4HSfbbdpXCIpLG6Hbt3u6qvW+2vm/wBjJEFLgU3usGVkauSAyEiwOa71qkhNIu7j2lmYV5VH6n9QFr+f56Tbvcs5Bdi1drPA/wCAdlv+EC/npjuPDlSJZup1I2lEYwGJJXIyDz3hQAUZC8ieAAGNx5YNtHtt1CMld5o5Sc1fysvlvqFlcKrsCG55HCmtbqMvHr3EWuBDt9rmxVm6ZH3lINj7NNQDf8RHyDGlL3abmPYbxoyqSJGylJXFtyiuH4IUgBmUECwpNc2HtePbXbyGF3ZV6qOCzpXniIjZHeIFPQfvA9fZOkG52BO1jkVlY7YjbygMGdFUn6MXrscKQ8CyF+B1UY6eYrssbtnh3r4yGSORi6uZDTA5OWzs4yRlZEzHmXpNVC11U9slI3EZZVSR9rBJMoFVK+edj7JxVCQfj89WvDPHYoI7xaWW7jRywjh8kavmb+tVpFLqgsAEWVN6S4y7mW2YvLIwtm7szcAUq9+OwAAC+gGrdJNvdgUkWzXbuTwTQUFiaHJNA8Dv21rdrI3g7pJLEsrSwM0VsFVcsA3UFNRFLypNhyPnqnjBtod5DuQRvEXGIANUcotlmDgYkeaNru8VxxHIbnwPwmXfuk+5LyQ/0SSMblxJotZ8sA5+R/CzqG1HWQeQewHs6XMc7A0oH0dSKFAUZ3Hw+6PjRF0pPtng+wESDjmvXv8AO/me5/IemqngXheIzbknm+1/A16KPQfn8Kd66OzYTb9rP3IicuEGjRo13GQaNGjQAaNJv9ov8R+mp/pEn3l+I47jjn+egBlo0rG7ewMhZr7Px7a6G5c/aFnn3fS60AZ/2p9lWzbdbMATkfWxGgk4HNHtjJ3prAs8/HWZDxbtMWzVozzYqaFvmCO113FH1o9vRW3ElgWOa5rtfx0g9ovZw7kiZGEW5AAWVRyQfsyD7aDtR+J+J1x9o7KsTvR0ZrDErRmNmzE0C7yS9tGQAyp5ClG0UIpKMSEsEWQpAPN6qtseq25k26HowgynLjGMlio55LUrMF7gAA0SBpnuJ5YmMW6VULWBxlDKBzwTwP8AhbtweONV9zspEV0ilIQ+/EezC7xy74d7U8cn4nXntSTyzRva3QpAP51x+HpXy1cacsqJ2RM6HzkdnY+g7FVHwCd+eOZ9x/u8USR/Wq7sXcAPIzXwxFkr5gb/AKtQB2qzvfDCk4hikWZjQGK1b0Sy1ZqlGVk8BhfPdZHWgWuS7s9z9SY4yDK8mTh0UEon7tFV7EgBaywsEsaNkgU/FI3EhaRcXkuQr6gOzEA/Dt2+GOqO5yUtG4HDFWVgCtqeQQbVq/PUT7hibJ5NWa+ACjt8FAH5aTtqmC0LMR8y/iP79NISh2m0WaWSJTs64cFCHBWzCPrJJB9mhXCm+NJgGU2SODf8+4v8NfdxPawxAsDDEIwWINqtlbxVfMLIJ9dVhrLbFLUdbXxC18RmitZWCN/EkUssmRscA8NdfdHwGlfhheXrI3MZ28zM2I/eQ9KSMlh3dS/rfDnn0MGw3TxMSh5Io15Ti3plR47HEgiwOxs6J/ESI3hijEavxI+RZ2Uefp3QCJ8VXhrN8HWyeqbfiTRL4PsjJBuUyXzyJLECQPrUHTlTJiAGeIpjfHDc8Gvr7B49hMZlZMt1G0KuCpLhTHLip+yIsjdDm6JFErF6iE4tWXlbsVYVZDqQVde/DAixqKfqvRdpHPZcizVzVKSaUZD3VoWNNSfyoVF2HdxfRpI5XkdmcPGiqR0mUBMupJ5MXXuihuB6MbC/6fL0zEJJOnxaZEil5Aq+FB5rsNTSeGSBFkFMjllQg8Oygmga4U1w1G6NelsTFDsd1Hk4mUBJGAArOnGLhmoAEhwCSQQt2aIO8PQW+HeCyTRySouSQoJJBdHC7pTfLlAzAD0rkE1qx4h4tt9vFtW2z3ukvrOIiFY/ZVUkUAkNVUPLRF88wQ7jc7rqrtbXbSuxce5CoZyxTKrYA2SinnzeWidO/Z32a6T5cyz/APusvK+h6SniMd/MTfJo81pNKOj1fh1sK72KfhXszLupTPvQWdmy6TVz6BtxQ4HaoxXAAIAOJ9Y8G8Hx878k/HufhY9FFCl+Qv4Cn4RtCn3Sw57eva/mfmfyrTU7l/vL2vt6DXRhdmbefE9yIlPiIz0aWJunPZh3+7+f92vq7hyCchVX2/H9O2u4yGWjStNzKfh68V8Of8ddGeXnkcEDt8f/AAaAGWjS36S/31/Q6NAEv+zE+Lfr/prsbFfi3au4/wAtWtGgCr9BHHLcduR/loGyAFZN+o/H4ataNAFT6AvHLcduf9NfRsh95v1/01a0aAKG68JjlQpJbo3cNRHw9R/PWR8T9i5YudnJmnrDK3Nf1clWD6U3f1Ot7o1E8OM1UkNSa2PH9xGmXSmEkEh+xIAAfmh91h25BGo/os8DB47YjlSlEj5hWXv37X+OvXd5s45VwkRXU+jAEfz9dZrdew8YJO3lkhv7Hvxk/HFuR+TAcdtcE+xzX8HZssVPc882XisUckrP5pnjKETGitksSVI9SeeRdDtWptrt4OhJkZHkZ16RTkRoALuvKT7xPctkO32dPv8A2d3dYvFDuUHaiAf+Wbyj8jrNb72X293JtJ4W+9GJEIr4FSyfoNc7jOP8k/hf4LtPY4k20a7eNzLe4d2ziRlIVADgLPrYUZN3LngAUPnivhhiXb0/UlkhLtGp9xvKFSzZo5HuL+rahzQrjwOL7O/3I+UjI/8Aei6+/wDpxuy7wV84Yz/c+ozx8fqVTLfifgRi3C7dZQ5YR89sC582VckKPMADZDDsLOuf9kwLvui24Xoo9NKWAOIS6B7ZZEKTzVH15Fb/ANMNVHdjH4CFP/719X2XT7W93FfBOnH/AINp+0gufqLKzvwxtqjTmdpXhAkWIAEGTzNg2QoWUqsioUkni7CpPaaKHbSQEgyz4BmDZHyhVqNQt3wKFgAkn5af7L2I21giGWdhzlK0kh/SMKn6jWp8J9l5IxUUKbdf4cENf/js/kTq4ybfdTfur8ia8Tzt4fEN0ioV6cS+79ICxAXdnpomZJ+YI5+Z038L9ik8okZ53vIAjBAbu1jTki6940fUa9J2fswi8uxJ+C+UfmeW/mNOdttUjFIoX40O/wCPx1vDs+NLd5V8+uqIc4rzMx4f7LE0ZGKgDhRVj8ABinr2vv6aexeDxqKFj8+/4k8nTDRrtwsGGHsZSk5FNfDlHYt+v+muhsRxy3HzH+WrWjWpJU+gL8W733/019+hD7zfqP8ALVrRoAqLsFHYsPz/ANPlr79CH3m/X/TVrRoAr/Rf4m/X/TRqxo0AGjRo0AGjRo0AGjRo0AGjRo0AGjRo0AB180aNACnfdjrDb7vo0a83tv8AFG+Efdj72tr4b7q/ho0ajsXI8Ucr20aNGvUOc+6NGjTANGjRoANGjRoANGjRoANGjRoANGjR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Smiley Face 8"/>
          <p:cNvSpPr/>
          <p:nvPr/>
        </p:nvSpPr>
        <p:spPr>
          <a:xfrm>
            <a:off x="8382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miley Face 15"/>
          <p:cNvSpPr/>
          <p:nvPr/>
        </p:nvSpPr>
        <p:spPr>
          <a:xfrm>
            <a:off x="8382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miley Face 16"/>
          <p:cNvSpPr/>
          <p:nvPr/>
        </p:nvSpPr>
        <p:spPr>
          <a:xfrm>
            <a:off x="8382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miley Face 17"/>
          <p:cNvSpPr/>
          <p:nvPr/>
        </p:nvSpPr>
        <p:spPr>
          <a:xfrm>
            <a:off x="8382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miley Face 18"/>
          <p:cNvSpPr/>
          <p:nvPr/>
        </p:nvSpPr>
        <p:spPr>
          <a:xfrm>
            <a:off x="8382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miley Face 19"/>
          <p:cNvSpPr/>
          <p:nvPr/>
        </p:nvSpPr>
        <p:spPr>
          <a:xfrm>
            <a:off x="8382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miley Face 20"/>
          <p:cNvSpPr/>
          <p:nvPr/>
        </p:nvSpPr>
        <p:spPr>
          <a:xfrm>
            <a:off x="8382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miley Face 21"/>
          <p:cNvSpPr/>
          <p:nvPr/>
        </p:nvSpPr>
        <p:spPr>
          <a:xfrm>
            <a:off x="8382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miley Face 22"/>
          <p:cNvSpPr/>
          <p:nvPr/>
        </p:nvSpPr>
        <p:spPr>
          <a:xfrm>
            <a:off x="8382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miley Face 23"/>
          <p:cNvSpPr/>
          <p:nvPr/>
        </p:nvSpPr>
        <p:spPr>
          <a:xfrm>
            <a:off x="8382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miley Face 24"/>
          <p:cNvSpPr/>
          <p:nvPr/>
        </p:nvSpPr>
        <p:spPr>
          <a:xfrm>
            <a:off x="11430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miley Face 25"/>
          <p:cNvSpPr/>
          <p:nvPr/>
        </p:nvSpPr>
        <p:spPr>
          <a:xfrm>
            <a:off x="11430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miley Face 26"/>
          <p:cNvSpPr/>
          <p:nvPr/>
        </p:nvSpPr>
        <p:spPr>
          <a:xfrm>
            <a:off x="11430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miley Face 27"/>
          <p:cNvSpPr/>
          <p:nvPr/>
        </p:nvSpPr>
        <p:spPr>
          <a:xfrm>
            <a:off x="11430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miley Face 28"/>
          <p:cNvSpPr/>
          <p:nvPr/>
        </p:nvSpPr>
        <p:spPr>
          <a:xfrm>
            <a:off x="11430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miley Face 29"/>
          <p:cNvSpPr/>
          <p:nvPr/>
        </p:nvSpPr>
        <p:spPr>
          <a:xfrm>
            <a:off x="11430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miley Face 30"/>
          <p:cNvSpPr/>
          <p:nvPr/>
        </p:nvSpPr>
        <p:spPr>
          <a:xfrm>
            <a:off x="11430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miley Face 31"/>
          <p:cNvSpPr/>
          <p:nvPr/>
        </p:nvSpPr>
        <p:spPr>
          <a:xfrm>
            <a:off x="11430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miley Face 32"/>
          <p:cNvSpPr/>
          <p:nvPr/>
        </p:nvSpPr>
        <p:spPr>
          <a:xfrm>
            <a:off x="11430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miley Face 33"/>
          <p:cNvSpPr/>
          <p:nvPr/>
        </p:nvSpPr>
        <p:spPr>
          <a:xfrm>
            <a:off x="11430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miley Face 34"/>
          <p:cNvSpPr/>
          <p:nvPr/>
        </p:nvSpPr>
        <p:spPr>
          <a:xfrm>
            <a:off x="14478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miley Face 35"/>
          <p:cNvSpPr/>
          <p:nvPr/>
        </p:nvSpPr>
        <p:spPr>
          <a:xfrm>
            <a:off x="14478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miley Face 36"/>
          <p:cNvSpPr/>
          <p:nvPr/>
        </p:nvSpPr>
        <p:spPr>
          <a:xfrm>
            <a:off x="14478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miley Face 37"/>
          <p:cNvSpPr/>
          <p:nvPr/>
        </p:nvSpPr>
        <p:spPr>
          <a:xfrm>
            <a:off x="14478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miley Face 38"/>
          <p:cNvSpPr/>
          <p:nvPr/>
        </p:nvSpPr>
        <p:spPr>
          <a:xfrm>
            <a:off x="14478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miley Face 39"/>
          <p:cNvSpPr/>
          <p:nvPr/>
        </p:nvSpPr>
        <p:spPr>
          <a:xfrm>
            <a:off x="14478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miley Face 40"/>
          <p:cNvSpPr/>
          <p:nvPr/>
        </p:nvSpPr>
        <p:spPr>
          <a:xfrm>
            <a:off x="14478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miley Face 41"/>
          <p:cNvSpPr/>
          <p:nvPr/>
        </p:nvSpPr>
        <p:spPr>
          <a:xfrm>
            <a:off x="14478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miley Face 42"/>
          <p:cNvSpPr/>
          <p:nvPr/>
        </p:nvSpPr>
        <p:spPr>
          <a:xfrm>
            <a:off x="14478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miley Face 43"/>
          <p:cNvSpPr/>
          <p:nvPr/>
        </p:nvSpPr>
        <p:spPr>
          <a:xfrm>
            <a:off x="14478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miley Face 44"/>
          <p:cNvSpPr/>
          <p:nvPr/>
        </p:nvSpPr>
        <p:spPr>
          <a:xfrm>
            <a:off x="17526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miley Face 45"/>
          <p:cNvSpPr/>
          <p:nvPr/>
        </p:nvSpPr>
        <p:spPr>
          <a:xfrm>
            <a:off x="17526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miley Face 46"/>
          <p:cNvSpPr/>
          <p:nvPr/>
        </p:nvSpPr>
        <p:spPr>
          <a:xfrm>
            <a:off x="17526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miley Face 47"/>
          <p:cNvSpPr/>
          <p:nvPr/>
        </p:nvSpPr>
        <p:spPr>
          <a:xfrm>
            <a:off x="17526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Smiley Face 48"/>
          <p:cNvSpPr/>
          <p:nvPr/>
        </p:nvSpPr>
        <p:spPr>
          <a:xfrm>
            <a:off x="17526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Smiley Face 49"/>
          <p:cNvSpPr/>
          <p:nvPr/>
        </p:nvSpPr>
        <p:spPr>
          <a:xfrm>
            <a:off x="17526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Smiley Face 50"/>
          <p:cNvSpPr/>
          <p:nvPr/>
        </p:nvSpPr>
        <p:spPr>
          <a:xfrm>
            <a:off x="17526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Smiley Face 51"/>
          <p:cNvSpPr/>
          <p:nvPr/>
        </p:nvSpPr>
        <p:spPr>
          <a:xfrm>
            <a:off x="17526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Smiley Face 52"/>
          <p:cNvSpPr/>
          <p:nvPr/>
        </p:nvSpPr>
        <p:spPr>
          <a:xfrm>
            <a:off x="17526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miley Face 53"/>
          <p:cNvSpPr/>
          <p:nvPr/>
        </p:nvSpPr>
        <p:spPr>
          <a:xfrm>
            <a:off x="17526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Smiley Face 54"/>
          <p:cNvSpPr/>
          <p:nvPr/>
        </p:nvSpPr>
        <p:spPr>
          <a:xfrm>
            <a:off x="20574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miley Face 55"/>
          <p:cNvSpPr/>
          <p:nvPr/>
        </p:nvSpPr>
        <p:spPr>
          <a:xfrm>
            <a:off x="20574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Smiley Face 56"/>
          <p:cNvSpPr/>
          <p:nvPr/>
        </p:nvSpPr>
        <p:spPr>
          <a:xfrm>
            <a:off x="20574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miley Face 57"/>
          <p:cNvSpPr/>
          <p:nvPr/>
        </p:nvSpPr>
        <p:spPr>
          <a:xfrm>
            <a:off x="20574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miley Face 58"/>
          <p:cNvSpPr/>
          <p:nvPr/>
        </p:nvSpPr>
        <p:spPr>
          <a:xfrm>
            <a:off x="20574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miley Face 59"/>
          <p:cNvSpPr/>
          <p:nvPr/>
        </p:nvSpPr>
        <p:spPr>
          <a:xfrm>
            <a:off x="20574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miley Face 60"/>
          <p:cNvSpPr/>
          <p:nvPr/>
        </p:nvSpPr>
        <p:spPr>
          <a:xfrm>
            <a:off x="20574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miley Face 61"/>
          <p:cNvSpPr/>
          <p:nvPr/>
        </p:nvSpPr>
        <p:spPr>
          <a:xfrm>
            <a:off x="20574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Smiley Face 62"/>
          <p:cNvSpPr/>
          <p:nvPr/>
        </p:nvSpPr>
        <p:spPr>
          <a:xfrm>
            <a:off x="20574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miley Face 63"/>
          <p:cNvSpPr/>
          <p:nvPr/>
        </p:nvSpPr>
        <p:spPr>
          <a:xfrm>
            <a:off x="20574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miley Face 64"/>
          <p:cNvSpPr/>
          <p:nvPr/>
        </p:nvSpPr>
        <p:spPr>
          <a:xfrm>
            <a:off x="23622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miley Face 65"/>
          <p:cNvSpPr/>
          <p:nvPr/>
        </p:nvSpPr>
        <p:spPr>
          <a:xfrm>
            <a:off x="23622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miley Face 66"/>
          <p:cNvSpPr/>
          <p:nvPr/>
        </p:nvSpPr>
        <p:spPr>
          <a:xfrm>
            <a:off x="23622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Smiley Face 67"/>
          <p:cNvSpPr/>
          <p:nvPr/>
        </p:nvSpPr>
        <p:spPr>
          <a:xfrm>
            <a:off x="23622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Smiley Face 68"/>
          <p:cNvSpPr/>
          <p:nvPr/>
        </p:nvSpPr>
        <p:spPr>
          <a:xfrm>
            <a:off x="23622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miley Face 69"/>
          <p:cNvSpPr/>
          <p:nvPr/>
        </p:nvSpPr>
        <p:spPr>
          <a:xfrm>
            <a:off x="23622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Smiley Face 70"/>
          <p:cNvSpPr/>
          <p:nvPr/>
        </p:nvSpPr>
        <p:spPr>
          <a:xfrm>
            <a:off x="23622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Smiley Face 71"/>
          <p:cNvSpPr/>
          <p:nvPr/>
        </p:nvSpPr>
        <p:spPr>
          <a:xfrm>
            <a:off x="23622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Smiley Face 72"/>
          <p:cNvSpPr/>
          <p:nvPr/>
        </p:nvSpPr>
        <p:spPr>
          <a:xfrm>
            <a:off x="23622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Smiley Face 73"/>
          <p:cNvSpPr/>
          <p:nvPr/>
        </p:nvSpPr>
        <p:spPr>
          <a:xfrm>
            <a:off x="23622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miley Face 74"/>
          <p:cNvSpPr/>
          <p:nvPr/>
        </p:nvSpPr>
        <p:spPr>
          <a:xfrm>
            <a:off x="26670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miley Face 75"/>
          <p:cNvSpPr/>
          <p:nvPr/>
        </p:nvSpPr>
        <p:spPr>
          <a:xfrm>
            <a:off x="26670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miley Face 76"/>
          <p:cNvSpPr/>
          <p:nvPr/>
        </p:nvSpPr>
        <p:spPr>
          <a:xfrm>
            <a:off x="26670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miley Face 77"/>
          <p:cNvSpPr/>
          <p:nvPr/>
        </p:nvSpPr>
        <p:spPr>
          <a:xfrm>
            <a:off x="26670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Smiley Face 78"/>
          <p:cNvSpPr/>
          <p:nvPr/>
        </p:nvSpPr>
        <p:spPr>
          <a:xfrm>
            <a:off x="26670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Smiley Face 79"/>
          <p:cNvSpPr/>
          <p:nvPr/>
        </p:nvSpPr>
        <p:spPr>
          <a:xfrm>
            <a:off x="26670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Smiley Face 80"/>
          <p:cNvSpPr/>
          <p:nvPr/>
        </p:nvSpPr>
        <p:spPr>
          <a:xfrm>
            <a:off x="26670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miley Face 81"/>
          <p:cNvSpPr/>
          <p:nvPr/>
        </p:nvSpPr>
        <p:spPr>
          <a:xfrm>
            <a:off x="26670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Smiley Face 82"/>
          <p:cNvSpPr/>
          <p:nvPr/>
        </p:nvSpPr>
        <p:spPr>
          <a:xfrm>
            <a:off x="26670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Smiley Face 83"/>
          <p:cNvSpPr/>
          <p:nvPr/>
        </p:nvSpPr>
        <p:spPr>
          <a:xfrm>
            <a:off x="26670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Smiley Face 84"/>
          <p:cNvSpPr/>
          <p:nvPr/>
        </p:nvSpPr>
        <p:spPr>
          <a:xfrm>
            <a:off x="29718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Smiley Face 85"/>
          <p:cNvSpPr/>
          <p:nvPr/>
        </p:nvSpPr>
        <p:spPr>
          <a:xfrm>
            <a:off x="29718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Smiley Face 86"/>
          <p:cNvSpPr/>
          <p:nvPr/>
        </p:nvSpPr>
        <p:spPr>
          <a:xfrm>
            <a:off x="29718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Smiley Face 87"/>
          <p:cNvSpPr/>
          <p:nvPr/>
        </p:nvSpPr>
        <p:spPr>
          <a:xfrm>
            <a:off x="29718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Smiley Face 88"/>
          <p:cNvSpPr/>
          <p:nvPr/>
        </p:nvSpPr>
        <p:spPr>
          <a:xfrm>
            <a:off x="29718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Smiley Face 89"/>
          <p:cNvSpPr/>
          <p:nvPr/>
        </p:nvSpPr>
        <p:spPr>
          <a:xfrm>
            <a:off x="29718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Smiley Face 90"/>
          <p:cNvSpPr/>
          <p:nvPr/>
        </p:nvSpPr>
        <p:spPr>
          <a:xfrm>
            <a:off x="29718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Smiley Face 91"/>
          <p:cNvSpPr/>
          <p:nvPr/>
        </p:nvSpPr>
        <p:spPr>
          <a:xfrm>
            <a:off x="29718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miley Face 92"/>
          <p:cNvSpPr/>
          <p:nvPr/>
        </p:nvSpPr>
        <p:spPr>
          <a:xfrm>
            <a:off x="29718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Smiley Face 93"/>
          <p:cNvSpPr/>
          <p:nvPr/>
        </p:nvSpPr>
        <p:spPr>
          <a:xfrm>
            <a:off x="29718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Smiley Face 94"/>
          <p:cNvSpPr/>
          <p:nvPr/>
        </p:nvSpPr>
        <p:spPr>
          <a:xfrm>
            <a:off x="32766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Smiley Face 95"/>
          <p:cNvSpPr/>
          <p:nvPr/>
        </p:nvSpPr>
        <p:spPr>
          <a:xfrm>
            <a:off x="32766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miley Face 96"/>
          <p:cNvSpPr/>
          <p:nvPr/>
        </p:nvSpPr>
        <p:spPr>
          <a:xfrm>
            <a:off x="32766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Smiley Face 97"/>
          <p:cNvSpPr/>
          <p:nvPr/>
        </p:nvSpPr>
        <p:spPr>
          <a:xfrm>
            <a:off x="32766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Smiley Face 98"/>
          <p:cNvSpPr/>
          <p:nvPr/>
        </p:nvSpPr>
        <p:spPr>
          <a:xfrm>
            <a:off x="32766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Smiley Face 99"/>
          <p:cNvSpPr/>
          <p:nvPr/>
        </p:nvSpPr>
        <p:spPr>
          <a:xfrm>
            <a:off x="32766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miley Face 100"/>
          <p:cNvSpPr/>
          <p:nvPr/>
        </p:nvSpPr>
        <p:spPr>
          <a:xfrm>
            <a:off x="32766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miley Face 101"/>
          <p:cNvSpPr/>
          <p:nvPr/>
        </p:nvSpPr>
        <p:spPr>
          <a:xfrm>
            <a:off x="32766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miley Face 102"/>
          <p:cNvSpPr/>
          <p:nvPr/>
        </p:nvSpPr>
        <p:spPr>
          <a:xfrm>
            <a:off x="32766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miley Face 103"/>
          <p:cNvSpPr/>
          <p:nvPr/>
        </p:nvSpPr>
        <p:spPr>
          <a:xfrm>
            <a:off x="32766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miley Face 104"/>
          <p:cNvSpPr/>
          <p:nvPr/>
        </p:nvSpPr>
        <p:spPr>
          <a:xfrm>
            <a:off x="35814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Smiley Face 105"/>
          <p:cNvSpPr/>
          <p:nvPr/>
        </p:nvSpPr>
        <p:spPr>
          <a:xfrm>
            <a:off x="35814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Smiley Face 106"/>
          <p:cNvSpPr/>
          <p:nvPr/>
        </p:nvSpPr>
        <p:spPr>
          <a:xfrm>
            <a:off x="35814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Smiley Face 107"/>
          <p:cNvSpPr/>
          <p:nvPr/>
        </p:nvSpPr>
        <p:spPr>
          <a:xfrm>
            <a:off x="35814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Smiley Face 108"/>
          <p:cNvSpPr/>
          <p:nvPr/>
        </p:nvSpPr>
        <p:spPr>
          <a:xfrm>
            <a:off x="35814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Smiley Face 109"/>
          <p:cNvSpPr/>
          <p:nvPr/>
        </p:nvSpPr>
        <p:spPr>
          <a:xfrm>
            <a:off x="35814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Smiley Face 110"/>
          <p:cNvSpPr/>
          <p:nvPr/>
        </p:nvSpPr>
        <p:spPr>
          <a:xfrm>
            <a:off x="35814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Smiley Face 111"/>
          <p:cNvSpPr/>
          <p:nvPr/>
        </p:nvSpPr>
        <p:spPr>
          <a:xfrm>
            <a:off x="35814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Smiley Face 112"/>
          <p:cNvSpPr/>
          <p:nvPr/>
        </p:nvSpPr>
        <p:spPr>
          <a:xfrm>
            <a:off x="35814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Smiley Face 113"/>
          <p:cNvSpPr/>
          <p:nvPr/>
        </p:nvSpPr>
        <p:spPr>
          <a:xfrm>
            <a:off x="35814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Smiley Face 114"/>
          <p:cNvSpPr/>
          <p:nvPr/>
        </p:nvSpPr>
        <p:spPr>
          <a:xfrm>
            <a:off x="48768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Smiley Face 115"/>
          <p:cNvSpPr/>
          <p:nvPr/>
        </p:nvSpPr>
        <p:spPr>
          <a:xfrm>
            <a:off x="48768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Smiley Face 116"/>
          <p:cNvSpPr/>
          <p:nvPr/>
        </p:nvSpPr>
        <p:spPr>
          <a:xfrm>
            <a:off x="48768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Smiley Face 117"/>
          <p:cNvSpPr/>
          <p:nvPr/>
        </p:nvSpPr>
        <p:spPr>
          <a:xfrm>
            <a:off x="48768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Smiley Face 118"/>
          <p:cNvSpPr/>
          <p:nvPr/>
        </p:nvSpPr>
        <p:spPr>
          <a:xfrm>
            <a:off x="48768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Smiley Face 119"/>
          <p:cNvSpPr/>
          <p:nvPr/>
        </p:nvSpPr>
        <p:spPr>
          <a:xfrm>
            <a:off x="48768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Smiley Face 120"/>
          <p:cNvSpPr/>
          <p:nvPr/>
        </p:nvSpPr>
        <p:spPr>
          <a:xfrm>
            <a:off x="48768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Smiley Face 124"/>
          <p:cNvSpPr/>
          <p:nvPr/>
        </p:nvSpPr>
        <p:spPr>
          <a:xfrm>
            <a:off x="51816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Smiley Face 125"/>
          <p:cNvSpPr/>
          <p:nvPr/>
        </p:nvSpPr>
        <p:spPr>
          <a:xfrm>
            <a:off x="51816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Smiley Face 126"/>
          <p:cNvSpPr/>
          <p:nvPr/>
        </p:nvSpPr>
        <p:spPr>
          <a:xfrm>
            <a:off x="51816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Smiley Face 127"/>
          <p:cNvSpPr/>
          <p:nvPr/>
        </p:nvSpPr>
        <p:spPr>
          <a:xfrm>
            <a:off x="51816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Smiley Face 128"/>
          <p:cNvSpPr/>
          <p:nvPr/>
        </p:nvSpPr>
        <p:spPr>
          <a:xfrm>
            <a:off x="51816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Smiley Face 129"/>
          <p:cNvSpPr/>
          <p:nvPr/>
        </p:nvSpPr>
        <p:spPr>
          <a:xfrm>
            <a:off x="51816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Smiley Face 130"/>
          <p:cNvSpPr/>
          <p:nvPr/>
        </p:nvSpPr>
        <p:spPr>
          <a:xfrm>
            <a:off x="51816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Smiley Face 134"/>
          <p:cNvSpPr/>
          <p:nvPr/>
        </p:nvSpPr>
        <p:spPr>
          <a:xfrm>
            <a:off x="54864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Smiley Face 135"/>
          <p:cNvSpPr/>
          <p:nvPr/>
        </p:nvSpPr>
        <p:spPr>
          <a:xfrm>
            <a:off x="54864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Smiley Face 136"/>
          <p:cNvSpPr/>
          <p:nvPr/>
        </p:nvSpPr>
        <p:spPr>
          <a:xfrm>
            <a:off x="54864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Smiley Face 137"/>
          <p:cNvSpPr/>
          <p:nvPr/>
        </p:nvSpPr>
        <p:spPr>
          <a:xfrm>
            <a:off x="54864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Smiley Face 138"/>
          <p:cNvSpPr/>
          <p:nvPr/>
        </p:nvSpPr>
        <p:spPr>
          <a:xfrm>
            <a:off x="54864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Smiley Face 139"/>
          <p:cNvSpPr/>
          <p:nvPr/>
        </p:nvSpPr>
        <p:spPr>
          <a:xfrm>
            <a:off x="54864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Smiley Face 140"/>
          <p:cNvSpPr/>
          <p:nvPr/>
        </p:nvSpPr>
        <p:spPr>
          <a:xfrm>
            <a:off x="54864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Smiley Face 144"/>
          <p:cNvSpPr/>
          <p:nvPr/>
        </p:nvSpPr>
        <p:spPr>
          <a:xfrm>
            <a:off x="57912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Smiley Face 145"/>
          <p:cNvSpPr/>
          <p:nvPr/>
        </p:nvSpPr>
        <p:spPr>
          <a:xfrm>
            <a:off x="57912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Smiley Face 146"/>
          <p:cNvSpPr/>
          <p:nvPr/>
        </p:nvSpPr>
        <p:spPr>
          <a:xfrm>
            <a:off x="57912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Smiley Face 147"/>
          <p:cNvSpPr/>
          <p:nvPr/>
        </p:nvSpPr>
        <p:spPr>
          <a:xfrm>
            <a:off x="57912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Smiley Face 148"/>
          <p:cNvSpPr/>
          <p:nvPr/>
        </p:nvSpPr>
        <p:spPr>
          <a:xfrm>
            <a:off x="57912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Smiley Face 149"/>
          <p:cNvSpPr/>
          <p:nvPr/>
        </p:nvSpPr>
        <p:spPr>
          <a:xfrm>
            <a:off x="57912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Smiley Face 150"/>
          <p:cNvSpPr/>
          <p:nvPr/>
        </p:nvSpPr>
        <p:spPr>
          <a:xfrm>
            <a:off x="57912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Smiley Face 154"/>
          <p:cNvSpPr/>
          <p:nvPr/>
        </p:nvSpPr>
        <p:spPr>
          <a:xfrm>
            <a:off x="60960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Smiley Face 155"/>
          <p:cNvSpPr/>
          <p:nvPr/>
        </p:nvSpPr>
        <p:spPr>
          <a:xfrm>
            <a:off x="60960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Smiley Face 156"/>
          <p:cNvSpPr/>
          <p:nvPr/>
        </p:nvSpPr>
        <p:spPr>
          <a:xfrm>
            <a:off x="60960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Smiley Face 157"/>
          <p:cNvSpPr/>
          <p:nvPr/>
        </p:nvSpPr>
        <p:spPr>
          <a:xfrm>
            <a:off x="60960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Smiley Face 158"/>
          <p:cNvSpPr/>
          <p:nvPr/>
        </p:nvSpPr>
        <p:spPr>
          <a:xfrm>
            <a:off x="60960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Smiley Face 159"/>
          <p:cNvSpPr/>
          <p:nvPr/>
        </p:nvSpPr>
        <p:spPr>
          <a:xfrm>
            <a:off x="60960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Smiley Face 160"/>
          <p:cNvSpPr/>
          <p:nvPr/>
        </p:nvSpPr>
        <p:spPr>
          <a:xfrm>
            <a:off x="60960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Smiley Face 164"/>
          <p:cNvSpPr/>
          <p:nvPr/>
        </p:nvSpPr>
        <p:spPr>
          <a:xfrm>
            <a:off x="64008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Smiley Face 165"/>
          <p:cNvSpPr/>
          <p:nvPr/>
        </p:nvSpPr>
        <p:spPr>
          <a:xfrm>
            <a:off x="64008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Smiley Face 166"/>
          <p:cNvSpPr/>
          <p:nvPr/>
        </p:nvSpPr>
        <p:spPr>
          <a:xfrm>
            <a:off x="64008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Smiley Face 167"/>
          <p:cNvSpPr/>
          <p:nvPr/>
        </p:nvSpPr>
        <p:spPr>
          <a:xfrm>
            <a:off x="64008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Smiley Face 168"/>
          <p:cNvSpPr/>
          <p:nvPr/>
        </p:nvSpPr>
        <p:spPr>
          <a:xfrm>
            <a:off x="64008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Smiley Face 169"/>
          <p:cNvSpPr/>
          <p:nvPr/>
        </p:nvSpPr>
        <p:spPr>
          <a:xfrm>
            <a:off x="64008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Smiley Face 170"/>
          <p:cNvSpPr/>
          <p:nvPr/>
        </p:nvSpPr>
        <p:spPr>
          <a:xfrm>
            <a:off x="64008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Smiley Face 174"/>
          <p:cNvSpPr/>
          <p:nvPr/>
        </p:nvSpPr>
        <p:spPr>
          <a:xfrm>
            <a:off x="67056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Smiley Face 175"/>
          <p:cNvSpPr/>
          <p:nvPr/>
        </p:nvSpPr>
        <p:spPr>
          <a:xfrm>
            <a:off x="67056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Smiley Face 176"/>
          <p:cNvSpPr/>
          <p:nvPr/>
        </p:nvSpPr>
        <p:spPr>
          <a:xfrm>
            <a:off x="67056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Smiley Face 177"/>
          <p:cNvSpPr/>
          <p:nvPr/>
        </p:nvSpPr>
        <p:spPr>
          <a:xfrm>
            <a:off x="67056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Smiley Face 178"/>
          <p:cNvSpPr/>
          <p:nvPr/>
        </p:nvSpPr>
        <p:spPr>
          <a:xfrm>
            <a:off x="67056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Smiley Face 179"/>
          <p:cNvSpPr/>
          <p:nvPr/>
        </p:nvSpPr>
        <p:spPr>
          <a:xfrm>
            <a:off x="67056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Smiley Face 180"/>
          <p:cNvSpPr/>
          <p:nvPr/>
        </p:nvSpPr>
        <p:spPr>
          <a:xfrm>
            <a:off x="67056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Smiley Face 184"/>
          <p:cNvSpPr/>
          <p:nvPr/>
        </p:nvSpPr>
        <p:spPr>
          <a:xfrm>
            <a:off x="70104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Smiley Face 185"/>
          <p:cNvSpPr/>
          <p:nvPr/>
        </p:nvSpPr>
        <p:spPr>
          <a:xfrm>
            <a:off x="70104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Smiley Face 186"/>
          <p:cNvSpPr/>
          <p:nvPr/>
        </p:nvSpPr>
        <p:spPr>
          <a:xfrm>
            <a:off x="70104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Smiley Face 187"/>
          <p:cNvSpPr/>
          <p:nvPr/>
        </p:nvSpPr>
        <p:spPr>
          <a:xfrm>
            <a:off x="70104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Smiley Face 188"/>
          <p:cNvSpPr/>
          <p:nvPr/>
        </p:nvSpPr>
        <p:spPr>
          <a:xfrm>
            <a:off x="70104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Smiley Face 189"/>
          <p:cNvSpPr/>
          <p:nvPr/>
        </p:nvSpPr>
        <p:spPr>
          <a:xfrm>
            <a:off x="70104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Smiley Face 194"/>
          <p:cNvSpPr/>
          <p:nvPr/>
        </p:nvSpPr>
        <p:spPr>
          <a:xfrm>
            <a:off x="73152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Smiley Face 195"/>
          <p:cNvSpPr/>
          <p:nvPr/>
        </p:nvSpPr>
        <p:spPr>
          <a:xfrm>
            <a:off x="73152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Smiley Face 196"/>
          <p:cNvSpPr/>
          <p:nvPr/>
        </p:nvSpPr>
        <p:spPr>
          <a:xfrm>
            <a:off x="73152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Smiley Face 197"/>
          <p:cNvSpPr/>
          <p:nvPr/>
        </p:nvSpPr>
        <p:spPr>
          <a:xfrm>
            <a:off x="73152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Smiley Face 198"/>
          <p:cNvSpPr/>
          <p:nvPr/>
        </p:nvSpPr>
        <p:spPr>
          <a:xfrm>
            <a:off x="73152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Smiley Face 199"/>
          <p:cNvSpPr/>
          <p:nvPr/>
        </p:nvSpPr>
        <p:spPr>
          <a:xfrm>
            <a:off x="73152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Smiley Face 204"/>
          <p:cNvSpPr/>
          <p:nvPr/>
        </p:nvSpPr>
        <p:spPr>
          <a:xfrm>
            <a:off x="76200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Smiley Face 205"/>
          <p:cNvSpPr/>
          <p:nvPr/>
        </p:nvSpPr>
        <p:spPr>
          <a:xfrm>
            <a:off x="76200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Smiley Face 206"/>
          <p:cNvSpPr/>
          <p:nvPr/>
        </p:nvSpPr>
        <p:spPr>
          <a:xfrm>
            <a:off x="76200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Smiley Face 207"/>
          <p:cNvSpPr/>
          <p:nvPr/>
        </p:nvSpPr>
        <p:spPr>
          <a:xfrm>
            <a:off x="76200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Smiley Face 208"/>
          <p:cNvSpPr/>
          <p:nvPr/>
        </p:nvSpPr>
        <p:spPr>
          <a:xfrm>
            <a:off x="76200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Smiley Face 209"/>
          <p:cNvSpPr/>
          <p:nvPr/>
        </p:nvSpPr>
        <p:spPr>
          <a:xfrm>
            <a:off x="76200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Smiley Face 213"/>
          <p:cNvSpPr/>
          <p:nvPr/>
        </p:nvSpPr>
        <p:spPr>
          <a:xfrm>
            <a:off x="76200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3962400" y="1752600"/>
            <a:ext cx="685800" cy="559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6" name="Smiley Face 215"/>
          <p:cNvSpPr/>
          <p:nvPr/>
        </p:nvSpPr>
        <p:spPr>
          <a:xfrm>
            <a:off x="73152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Smiley Face 216"/>
          <p:cNvSpPr/>
          <p:nvPr/>
        </p:nvSpPr>
        <p:spPr>
          <a:xfrm>
            <a:off x="70104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Smiley Face 217"/>
          <p:cNvSpPr/>
          <p:nvPr/>
        </p:nvSpPr>
        <p:spPr>
          <a:xfrm>
            <a:off x="67056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Smiley Face 218"/>
          <p:cNvSpPr/>
          <p:nvPr/>
        </p:nvSpPr>
        <p:spPr>
          <a:xfrm>
            <a:off x="64008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Smiley Face 219"/>
          <p:cNvSpPr/>
          <p:nvPr/>
        </p:nvSpPr>
        <p:spPr>
          <a:xfrm>
            <a:off x="60960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Smiley Face 220"/>
          <p:cNvSpPr/>
          <p:nvPr/>
        </p:nvSpPr>
        <p:spPr>
          <a:xfrm>
            <a:off x="5786582"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Smiley Face 221"/>
          <p:cNvSpPr/>
          <p:nvPr/>
        </p:nvSpPr>
        <p:spPr>
          <a:xfrm>
            <a:off x="5481782"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Smiley Face 222"/>
          <p:cNvSpPr/>
          <p:nvPr/>
        </p:nvSpPr>
        <p:spPr>
          <a:xfrm>
            <a:off x="5176982"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Smiley Face 223"/>
          <p:cNvSpPr/>
          <p:nvPr/>
        </p:nvSpPr>
        <p:spPr>
          <a:xfrm>
            <a:off x="4872182"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Smiley Face 226"/>
          <p:cNvSpPr/>
          <p:nvPr/>
        </p:nvSpPr>
        <p:spPr>
          <a:xfrm>
            <a:off x="7624618"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Smiley Face 227"/>
          <p:cNvSpPr/>
          <p:nvPr/>
        </p:nvSpPr>
        <p:spPr>
          <a:xfrm>
            <a:off x="7319818"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Smiley Face 228"/>
          <p:cNvSpPr/>
          <p:nvPr/>
        </p:nvSpPr>
        <p:spPr>
          <a:xfrm>
            <a:off x="7015018"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Smiley Face 229"/>
          <p:cNvSpPr/>
          <p:nvPr/>
        </p:nvSpPr>
        <p:spPr>
          <a:xfrm>
            <a:off x="6710218"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Smiley Face 230"/>
          <p:cNvSpPr/>
          <p:nvPr/>
        </p:nvSpPr>
        <p:spPr>
          <a:xfrm>
            <a:off x="6405418"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Smiley Face 231"/>
          <p:cNvSpPr/>
          <p:nvPr/>
        </p:nvSpPr>
        <p:spPr>
          <a:xfrm>
            <a:off x="6100618"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Smiley Face 232"/>
          <p:cNvSpPr/>
          <p:nvPr/>
        </p:nvSpPr>
        <p:spPr>
          <a:xfrm>
            <a:off x="5791200"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Smiley Face 233"/>
          <p:cNvSpPr/>
          <p:nvPr/>
        </p:nvSpPr>
        <p:spPr>
          <a:xfrm>
            <a:off x="5486400"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Smiley Face 234"/>
          <p:cNvSpPr/>
          <p:nvPr/>
        </p:nvSpPr>
        <p:spPr>
          <a:xfrm>
            <a:off x="5181600"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Smiley Face 235"/>
          <p:cNvSpPr/>
          <p:nvPr/>
        </p:nvSpPr>
        <p:spPr>
          <a:xfrm>
            <a:off x="4876800"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Smiley Face 236"/>
          <p:cNvSpPr/>
          <p:nvPr/>
        </p:nvSpPr>
        <p:spPr>
          <a:xfrm>
            <a:off x="7624618" y="25954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Smiley Face 237"/>
          <p:cNvSpPr/>
          <p:nvPr/>
        </p:nvSpPr>
        <p:spPr>
          <a:xfrm>
            <a:off x="7319818" y="25954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Smiley Face 238"/>
          <p:cNvSpPr/>
          <p:nvPr/>
        </p:nvSpPr>
        <p:spPr>
          <a:xfrm>
            <a:off x="7015018" y="25954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Smiley Face 239"/>
          <p:cNvSpPr/>
          <p:nvPr/>
        </p:nvSpPr>
        <p:spPr>
          <a:xfrm>
            <a:off x="6710218" y="25954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Smiley Face 240"/>
          <p:cNvSpPr/>
          <p:nvPr/>
        </p:nvSpPr>
        <p:spPr>
          <a:xfrm>
            <a:off x="6405418" y="25954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Smiley Face 241"/>
          <p:cNvSpPr/>
          <p:nvPr/>
        </p:nvSpPr>
        <p:spPr>
          <a:xfrm>
            <a:off x="6100618" y="25954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Smiley Face 242"/>
          <p:cNvSpPr/>
          <p:nvPr/>
        </p:nvSpPr>
        <p:spPr>
          <a:xfrm>
            <a:off x="5791200" y="25954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Smiley Face 243"/>
          <p:cNvSpPr/>
          <p:nvPr/>
        </p:nvSpPr>
        <p:spPr>
          <a:xfrm>
            <a:off x="5486400" y="25954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Smiley Face 244"/>
          <p:cNvSpPr/>
          <p:nvPr/>
        </p:nvSpPr>
        <p:spPr>
          <a:xfrm>
            <a:off x="5181600" y="25954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Smiley Face 245"/>
          <p:cNvSpPr/>
          <p:nvPr/>
        </p:nvSpPr>
        <p:spPr>
          <a:xfrm>
            <a:off x="4876800" y="25954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Smiley Face 246"/>
          <p:cNvSpPr/>
          <p:nvPr/>
        </p:nvSpPr>
        <p:spPr>
          <a:xfrm>
            <a:off x="7628082" y="23287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Smiley Face 247"/>
          <p:cNvSpPr/>
          <p:nvPr/>
        </p:nvSpPr>
        <p:spPr>
          <a:xfrm>
            <a:off x="7323282" y="23287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Smiley Face 248"/>
          <p:cNvSpPr/>
          <p:nvPr/>
        </p:nvSpPr>
        <p:spPr>
          <a:xfrm>
            <a:off x="7018482" y="2328719"/>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533411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3400" y="5532437"/>
            <a:ext cx="5334000" cy="2849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err="1"/>
              <a:t>O'Loughlin</a:t>
            </a:r>
            <a:r>
              <a:rPr lang="en-GB" sz="1800" dirty="0"/>
              <a:t>, Jennifer L., et al. "Incidence of and risk factors for falls and injurious falls among the community-dwelling elderly." </a:t>
            </a:r>
            <a:r>
              <a:rPr lang="en-GB" sz="1800" i="1" dirty="0"/>
              <a:t>American journal of epidemiology</a:t>
            </a:r>
            <a:r>
              <a:rPr lang="en-GB" sz="1800" dirty="0"/>
              <a:t> 137.3 (1993): 342-354.</a:t>
            </a:r>
            <a:endParaRPr lang="en-GB" sz="1800" i="1" dirty="0" smtClean="0"/>
          </a:p>
        </p:txBody>
      </p:sp>
      <p:sp>
        <p:nvSpPr>
          <p:cNvPr id="4" name="Content Placeholder 3"/>
          <p:cNvSpPr>
            <a:spLocks noGrp="1"/>
          </p:cNvSpPr>
          <p:nvPr>
            <p:ph idx="1"/>
          </p:nvPr>
        </p:nvSpPr>
        <p:spPr>
          <a:xfrm>
            <a:off x="344920" y="3962400"/>
            <a:ext cx="8229600" cy="1219200"/>
          </a:xfrm>
        </p:spPr>
        <p:txBody>
          <a:bodyPr>
            <a:normAutofit fontScale="92500" lnSpcReduction="20000"/>
          </a:bodyPr>
          <a:lstStyle/>
          <a:p>
            <a:pPr marL="0" indent="0" algn="ctr">
              <a:buNone/>
            </a:pPr>
            <a:r>
              <a:rPr lang="en-GB" dirty="0"/>
              <a:t>12.4% of adults aged 65 or over will have a fall this year which is so serious they require hospitalisation</a:t>
            </a:r>
          </a:p>
        </p:txBody>
      </p:sp>
      <p:sp>
        <p:nvSpPr>
          <p:cNvPr id="2" name="AutoShape 2" descr="data:image/jpeg;base64,/9j/4AAQSkZJRgABAQAAAQABAAD/2wCEAAkGBxQSEhUUExQVFhQVFx0bFxgYGB0bGxsfGiAcGRwcGBwYHCggGholHB4aIjIhJSkrLi4uGCAzODMsNyguLisBCgoKDg0OGxAQGzQkICYvLywvLDcvLCw0LDAsLCw0NDQsLywsLC8sLyw0LCw0LDQsMC8sLywtLCwwLCwsLDc0LP/AABEIAOEA4QMBIgACEQEDEQH/xAAcAAACAwEBAQEAAAAAAAAAAAAABQMEBgIHAQj/xABFEAACAgEDAgMEBwQHBwMFAAABAgMREgAEIRMxBSJBBjJRYRQjQlJxgZEHM2KhQ2OCscHR4RUkcpKTovAWU7I0c4Oz0v/EABkBAAMBAQEAAAAAAAAAAAAAAAABAgMEBf/EAC8RAAICAAUBBQgDAQEAAAAAAAABAhEDEiExQfAEIlFhcROBkaGxwdHhMjPxFJL/2gAMAwEAAhEDEQA/APcdGjRoANGjRoANGjRoANGuXcAEkgAcknsPx1kfEvbhSSmzQTn1lJqFfnl9v5Be9d9ROcYK5MaTexr2YDk8DSDf+2G1jbBXMsn3YlL/AKsPID8ib1k5trPuvNuZWkUc4304F+dfb/4j251QbxnaxjGG9weKXbqAhJNAdQkKxJ+6WJ9AdcU+2t/1r3mywlyaTc+125b93DHEPQysWP8AyIR/fqod9vJO88n4Roqj+Yv+es/4f4ru91mNrDDGURnZaLvQJWi8gVQ5ZWABTupvHVXpTT7OTdSbuUKjIEXMqsofHIqkZVOMiFFHlDlVkLzSnjS3kWlFcGlfbyj35Jv7c7D+QOqziMd5I/zlH+Laze62u1EELh433DSNmq06qnOOXrd49/M1sKFcd+Jrt626wMcxCRPJjwZDhTKuNWPrOy0LTg40MnBvdl2aFWj9JI/ylH+Dasxyv9mR/wApG/wOs94k22fcL0co4ajDswJJo/WEZAkOVoZn1BPBIbUwh2sm88pWLal7JegcQnZMu1yfmF7VdiclbML8jSR+Lzp/Sv8Ag1H/AOQOmO29qJB76ow+Itf8WB/lrHeE7IyySqkpjhRZHEjk0QGIQFSQAcAGYn0IoDnUWzjldJZEyAhx6hHlosA1DkZEBlJ4rnuSCNXGeNHaT+omovdHpu19oIX7kof4u3/MLX9SNNEYEWDY+WvHF8UlTnFZACQaIVrHcZLYDD1Ui/jWmnhHtOgYBZDG5NYPSFj8Bfkdv+466sPts1/NX6dfgzlhLg9R0aQeH+0QbyyCiPUA/wA17j8r/LT2OQMAVIIPYg2D+Fa7sPGhiK4sxlFx3OtGjRrUkNGjRoANGjRoANGjRoAg+mJ94aPpifeGk/0Z/ut+mrQU/cNkc+X14/y/noAvfTE+8NH0xPvDVDptammoVYx/X9f8dfUVuLVvmMfW+/6aAL30xPvDSvx/2p2+0S3Ys7e5EnLue1KPxI5NDnSP2l9oei4iiTPcsLCEeVB9+X+HsasE/wA9Z6LaRxIdzumfzUGmK+eQjgRwLVgGyKA5v9MMXGyvLHVlxjerJ9zPPv3/AN4YCP02yMRGBybncC2Py7UvABvVHxP2n222GECjcSA4hgMdtGbC0CvvmyO3HzU8aoS7yTfyrtsH2+3c30wKLLyHaRhfUAYYlVNAuuV+q+XxWPbDfbVVEvUV9uJf4LcWAB74zIIBxLLfHbXE4KTuTt/JGvkibxtZ5I4dxutwGjmkeNEK0sbKGKv0lBXHyMRkHZfIWJsgSbnxna7bfiXZRh4o1XHMsPrakR2UkE4lGUdu+RHxOcbdMyqGd2x7ZFm4NcCzx21Ksi83Zu/SqBrRSHRZHjE1zESsgnZ2kVKAPUJZgOMlWz6EX62edV1r5ajk5Ngd/wDw/wA9dIp+GpaRRajcepNdzXegLNXx2B76eb/woIrMjg9MgS5MOMiqoFxXlycmxJFJiTRNaUB1NgigwxNrY+t+rJIsWq55VfZNarcqBtgEjCoOiAMSQjhnEkSMxxISlWxXLEckgaUYJicmmZwGqPYG6/Lg/odSJIPjplg7rEgQ9OGNR5gqkGgZXdh77M4J8in3xYBvVIxg1IOVJKkgMMWCqSrB0U5U6t2HB7cazlhrWtRqQB1+WraeIMq4iQhbBK+hK8i/jVDg8ahVl74ng32/L/I/roYj0yrniu/Nj/L8tZZV4lWTT+I3tottHhGkWWDG2ILWAWsG6yb0PNE3XMnim0224njg24LI4VCZCayAZncsfMBiB295u3FkUZXvL4HtQP8A5Wo4pSlYlhR5qwTz8RrReZJ8G5n2jlA4mjRmUxu3IKtiTDJV1foeOR5b1rPZr2wRwSjkEe/G4p1+Oag0wFjzqfx+7rPbDfpGkqmPJ50EbSMPdUX2FX3NkXVknVDxfwao4J7KTPkwC+/EBwLYnnviewN8V21aim7Tp9fEWp7VsPG4pR7wB+F/zB9R/wCEDVv6Yn3hrxfwD2gZJBFuBjIWxU1ishBoD+rlvy+gJI4FhT6R4X4j1AAQQwse79rnuPQ/3+nwHdg9ovuz38fExlDlGg+mJ94aPpifeGqCIw7qx5+78v8APXQU0RixJHfH5H/Ma6zMu/TE+8NH0xPvDS+KKhyjevpfeh8Px110+/kbmj27V6f36AL30xPvDRqnifgf+no0AM9GjRoANZj2w9pTt8YIMX3co8ik8Rr6yyfBBRq+5Feh1d9rPaBNjAZCMpGISGMd5Hb3VFAn5mh2B1hvD4Fgjm3m+cMSctw4/pH4wgiH3RwKHfjntjhjYrj3Y7suEb1ewbeCHZQNuNwzPmbJ7y7uTk0oJvDvQugCSeLJQqkviKzb6aURDbxl40J+qUozAQgECuFGTWGJkWgoC3xu23G5y8R3Cl9vEyo0MZA6aMyN047OLj3VkvHLI0SAAM77U+LLu91JOkQiSTCk4vyKFDPXGfHp2FfjrjSS0Wvi/E2362LHj3tEd1Ft4ejHFHtlxQA9QnsLLFFoUKoD42T6KYxqNRqdBpMokQatbWLJlWwuTBba6BYhVugSAWKi6NX8L032Ps0rxq77uJCY+oUCFsY+ad2aRFVSBeR8psUTY1Du/C5Nu4PkkClJAfksgZTIl5IpZMb5HzvjUOroLK8m0dJGjYU6miLFdsru6xx82XauddywMjFHUqy91YUR+I+Y5+d6b+NwncKN1GuUfTQuyyJjGY1zaMhsZMlK0cgppKx9dX9g8W+WQPSzozZBLJW+Y3VGYsitktgHEmyQSdRK1QWZbcwGSN0BoujLfwyGN/hzrZ+NtIEjlM7oN0zsBbHBAsZGJBGBVgeFoOJCWvHWY2kLkrUeVSRh1PFXIiFbPZgzLwfS9aD2s87BQL223iaOMDv01T60sSRyyoeboKoJK5AtUf4/b4Ce5A88RjD/AEaNgrJbCBerImSrJMMVoAW3uiXlaJthU3jUjO7FUKbZWqGo8IqIsGMjyyE4E5AniuwIs3XiDK8cs7MRtoUycgC5lVJKTIo2JODZv3CMAKZdQwYLBKqhUylRhFmjsFhiOcrYngFsUyPdQnJLUKlh910ukhJ6ldddPEwBJBGJAYcWuVlc1vJLrjIC+PiNX/CNuSwNWAjMbuu6oikjkKxLk/ER0LGQN/eQyGER55jqZFBEqBwCAkaBHpVByPZiSBzxWuOOXlmlszZU0T6AhSfmRlX4haJHpmt+8NQtq9vdu0fSgJyeGOpSPWaQ9SZrHpkUX4WpGq7bcLGJZH6cbAEOVGNHsSzyJ39CLBsUTrScVGWVCvSyodd7HciKRJMFfBlcKTiCVurIB7X6g/l319ki8iyIyyROaR17GhZHPqPWrAsC741VY6KAb73YnfR73dTYIFQSY9xI1FemnwICql8ks/YA0ePZvx94nWCdrPuxSuay+EU185dqYm+B8iE7fmODypphYK5KfRxdg+hA083e2HibxwbeBUEe3K4tQDBCtlithfMwCgZE5NdDWmktH118ydj1bwbxMSijYYcc97Ho38Q/mOfiA014p7D+0jBlhkctJjcTHvLGBeJP/vJ3B7kL60S3r/hu9EqAg3x+vzr09ePQgjXb2bHbfs578eZlOPKLmjRo12mQaNGjQAa5kcKCSQABZJ7AD4661hv2meIswi2EZpt1ZmYf0cC/vCa9X9wD18w1MpKKbY0rdCfazP4nvPpINRDKPaD0EYNSbhr7kkEDsK470dIPGvF4d5uo42cR7CEhY2egjWSJJc2GBdxYWzRUsQCxGm/tPu/o+1TbRUk26XsLBj260iquPOTkooA+833b1mvH95LtNtL4bLt1WSRopZJeplYXApguAq+ljRY4kNV8a87V6vd/JcI3rhCv2i346ku328zvsUkHRUny0oFUcQWVWyCkk8Kteh0m0a+qNMskQaY+ERRtKiykKhNFm90fNuDYHfHsxAB4J1H4PsDPKsSsis+VFyQCVUtVgHkgH9Dq9ufApoldpAiBHw5kW2YMFxjr943N0OQO9HjUN60I2Wy3kc0kcG33CUpeXBAwzxI8zySqoadmYHj3EzNZBHWx4141tV20rhV3I27p1ST5LcrZiNcgKW8wqyKur1510zypBu6KsKN9iCCOCDxVemn0W0AikiadTFOIwclVUYcTIyMZzkKJBtVJVnoFkCEUU9lt+fvsLYvTeBGB5FOUmakDpECdYuqwRjlC/VDiJMsQMaHcPY48PlUPtzHHHG43BCuMmk6adJ5s5HF0AdwCAFUhcaBIs2fjGUnh5nDBoUk28sxq+nKqrFJJmpNqbDGxRJNlSdM9iDUTVGu4YbzbpGScRO+5WTkMSSgjp/mg+BrWsI66O9OuvMlvxI/ZjfKZ3JBV5XlaJWOLK72eBdhwjuCQDQVvdoky+OLNMhZZZYokhfqESmsXVem8yO7sVos+HDYISxUsFK/xfeOm6lwErMHVQyghwYsAJWqJyC5jK2E83WABGWmabfcRRsVG3R17hjJMfIcmyJcAtkuRfBmyAuzWsnJJ6v3cPXr9Da8hr4ti0MSgyRmRbISfomMtgCztGcryyNAsDkxINEitt9sV3MjN11EQLMWclBGpbph8mkHVyQSh/f8AdB4cAU5tpuWCpJLtV8yMnknNlLZxNM7hvMglB4OQLj7OupNt0ts9hF6swU9PDABCzMEAVXDZxqGDAUqoOcb08PESuSd1rv1uJxvQq+CbZSZnkdkwZXBLBRHGsMa5FftKHefhyy2rAC2JNg+PNG0qBWhl6b5YssilwVxeErbKGXOw4HlxINAHUPg2zjeGW1jiL7V9vPIqgYShY3WQc0yuG6oJPFXfm0SAiBGLVuG2yJKjsQomaJWjLk+RscVLCjYZ7OKYnOK5W/21XzqxtknhvhKtGhKoZWdmUSjNCLeMBrPc4SNn3WyebI1APHHdqp4ZkjMzAs5idFxLYywhX5VlIYCRQD5ksEacb3GRXl28ihIupgxurKsGYV72KyTgCve710zebn8NqgtiZUweMkZU4FhStVE/Hka1OQFlvKc6gtWuv2U7ZY8d3I3MY3LM6y2F6cjIckPrD0iVZVNeZaBBN2QDrPnUj3dUcieQQcr+BB5v5VeuZIiAT5SFrLFlbCziA4Ukp5vLZABPAJPGhvM9BrQhY6l2W/eInCR0VuGxJBo9+VGQ47leeOOQNQNqNjppAMPHNlAsO2+jyXuFXKVo6KRuKZQpTyrVHgX5QpPoTs/YT2k6qgmg4bCVewWT1q+ySVY7gEVflOsf7PeODaOz9JZG6bqrOxCoCM3JUIxPC35aLABfQEQGCXwzcRNMAsc0aiXt+7PAkNdmjPJHw4B81i2m1a3W3Xn9ST3+NwwBHY660k9nN9muLHzC754seo+TDzf83w0716eDirEgpGEo06DRo0a1JPjsACTwB3OvK/Z1vpu5n3shqOdiEs8JtduSO/p1G5PPHFHWq/ab4i8WwdYTU24ZYIzzwZTix4INhMjfxA1jvaBk2nhphQE/SMdrGo7mKJT1O3NsoYE/Fhrl7Q8zUON36I0w1yLdmn+0Zt1v2nMAjV2RziVQL5YkKOCMcKchhyZOBYJ1id7v5dw5lndnlcDJmq+BwKUBQB2oADv8Tpz7RPsW28Cwre7SVjKxiZMUIYrH51AsXFVXQUmzlbU/ZrwZt5P0EJDmN2U8YgpVZ32Q3jY5BZe/IPPd9589UaoV67XXyVCrMrDEozKwPoykqwP4EEfloikU1RBvtRHNfDQUeg+w+wi+jGUrk7u0UjDvEh4tmHmUHy0EK++rMfg2h8MllTGdiCEMW45UKSmRSdGwDW0lOEY0cySpK0cb7K+ICMujO0YdSQyk2WVTjGaVsVZqOYUlCtiixYP9j46Ykgj3QKTrNXRWNsRH2qIKcZExYWUZ24RzkPeyeHKs8euvxsS2rpi72s2n18swa+pIWKYsCgdpFUkvWWbRyMMRwD6jzas+AbqZqUxSThEACxgMcQGoOCwHYDAeXKjkzdjP45u1nZYZc1GTgFAWiMpVBG0brlSqhZS1PixkyBu9cw7uR5Idq4MSqjA9OZBDRTrtKVMTqxxWxbMLbuBZ1bq1m51fXAuNDjxzYwQtGhTbB7kUgbg7eZ+Aeo8cSQxrYskNmPMALFk/fEdoIpLMO8MoJcyR5N0mywRY2oLLKQxByLgCwb134r4irRqm2lYRqxdUjYBWBYXIJHNzPHKY2pcVUWcTQtn4HuDuJM2jQskSCSYIVaymaFWDcooKxsqgXIb8osazmnmvbr3fQa2O/FE6MXVW7gaOY5sQMUdDKcMhHG2JPCKvPHqQaPie+aSCeJFlaZZ3lIVXP1JMksIJUEEAAADsxU45DnUPtNtunCfD9sMVkR+OLZ52laOPyqPIjEtiBSrybCk6122ZUDhSAHZifUnInkZWRxVV2AUDhRWScIJa66lU2JpHaXcbCUR5Rx5zFgbXAiVlo/abGaMV6mQ/A6sL4eFjCTrcpZ5HAdslSRz0UJVhTdNKoGrBq7J03bcE5ef3lxNEDgWAOPTk/qdZjx/xQpuJGMjRiUCmYKykFFTp1JShlZTIlkX1GrLzrptxlDKuNvTpL5i1TsvbLZJIioizYO7STM5PJiZ1CsHa182ZJUXSqvqCEfiu86u4dytjLHE/BKGDY823LEegP4afNvWkl3DbYxhjHEW4GLM/WVOs/IxiEYJwPdmBvhdU9xsgIZIoI0mnmcvAhUMJFjKZSu0pHHnZHBKkFiqVVm/ZZlo9hZqK+03DOkuW1RGVSVkdGESgKobqF1u2awqq7cMgI4NouozNdsXY2STySeSxPpXcn3QAbGNjTmNxGrCRB00MImiARsyDIi9OUGzAssaAM2TiyPKeNVfCYopGKygBaMmADsHVGyKgYHqKPIgXLKyTRLKQ3Buo8gnpZe8HiMj+fLBQHQkOI3VhlHbglgaGRjQkEOqn/wBsW9t4YRtmybAhIoouoUCowrFniikESh5Tgsa3wWsnLHVPxbxKWOZViRpJWVFMPDYswDoHKsY4yQygjIWFkPukMLXivjEUgWOOYxhXKqyjqIXa4iNwppijscARa8Lz6GVKWHK6rry64BpMyPiMQViVVljZ5BGH94dNsWQ/xISAQeRYuzZ1RbWs9ttnVk4J0p3SKMEWUeHbM+IuyFkUDsOG/C8kx1riQyyCLtHwOQQQaI7H4frx+R4083eybdbOXd7mclkEccYbHz3VooUBVxLFQALtCTd0M+2r/s2dqu4Vt0PJYuo2cuKPk8is3LYmvtYgX6NPmM1f7NPF2MaozZSRN0muue5gY/2QY79cSeTr1iKQMAR2IvX5+8F3Kx+IkIGSLcZxBW4I82cBPPvClUHn3j+OvcvAd31IwfXv+vf/ALgw/LW/ZpZcVx4epnNXGxlo0aNegYnnHt7uTJ4ltYfs7aGTcsK4LPcEIv0IbI/lpH7Xh33u32yRGZdvCqMoIBdpSJJALB8xEaEg+XEmyoa9NtoOv4tvGI7TwwDn0iTqt+Hc6z2y3G8l32+3W06LujSuA6kjBC0KFTmKd0j93lWwGWPB15+I7nN+kfuzeOiXxM17W+NHebppjCIKUR9MGyOmWHnNAZ3YNDjEDmr029idx9FTczTFo4ZYemHX94GskGMc89zyOwUny4lsusvUkDSOxDyBpHoFqZsnYCqyosQKq+KrjWy8J9qItpFKuYlfqXEsaPGtdOKOnyyURgRqeHZmyIIU3Uytp1+PyV5DeJIZI237oqt0y5kl2sDOCCAHKomTSFiFC9Q88cEEDOr7VdRXTdmSWIEkIyx+Zb7ZRIpinUeZXXynEqaLBtUv9oVtplDuOv8ARlji6hfAQWZTjdJGzqqoOCQPdAB0l3UTpalGEnlxQqQxLEYAAizkRx8dT7KMdHq/p6C4HPjvhH0WZY8xKrRrIjgUGViyix2u0JNccjWx9n4b2+2daLovKsT9lZIVw9IpcAAHI5AKtYrFR+0JRHJtYOC0O0TJh65MwA/AYMf7epfYYOF3D4F1LqCFzLjps4ZwhNOuMwY4fcYVkRllNyjC09dPeVo9yt7XbjPbvnKodGkMcdgTCQl2iVUUlogilgSSo71YKnUvirrGEliYCQOT1YzV5h7AAPkpkmySuGdzQya9Dud0s31Yd1ljbIYU0sEkY4LKLCjFmFt9WwLKTTqTmvGvElheNJYwZJQWyVh03aFp40IkYMXZ4itebKglm61pHEc1Ul0/8JqnofEaaZCspmlSwy5M5kU3QkgbFnjN8BqwN48+jXwyfb7ON3O5cpPwAm1OVVYzUO0YLgWGwQNjkBRGudwFN7ZnQfVyqzFSU66hEPvEl0jZwrGS8ySCWojUHiG7ky56IYGOyrBlbKPfqxbLDG1oXYI4NmuVki2ov1f1Hb3LcXi0IDbkvluJGKIjq5bDMxqgaGLGEyYq1YEsXUEEUdXPDfHYpiFtopGJCxTAxs2Jo9LIASi/u8n7oPGqO63kadEIrvJBGqKInbp2gkxDsiGR2ZiPcjFtKovUniMMDpJGVFheo4aIdJmRRaIWruWKhsWZzhZON6xxIQlrWpUW0PxGTfBodyeFX5sx4UfidJ/Et4DIkaRbmTJgjSpDuYSgYjIxyqoyUVbXiPdPNUYpUyhKlVcvuumMwHoKiuAA9jkmufQfnqj9B6sJVUSWOMLKrttoMnG4MYHRRYDHR7t3NpX4CwYwbvdA5ZkSbOb6PJICJ3ViVEjG9yFa8S2bdQxgY4k+ZXJIAHd9v/GiIxHDIqyOpBeQmIqvcpGrgVILAYtRB9ORSHwqWtpuYUj7s4GKKLUJFIoVIlVRiZGBpeavVLbb5f6Ugw15i3KheyyCuckv0I+rLi/Ig1ag7vkmwn20kKsjRtGjY35QEOJyByUYk5USSSTitk0NTvsN1Jt3KNjUKvHQAlYJfRZQi9R6IOFk3RoHXULyQ305JUKsFeLLF7DBT0y1RyqfMAwKn3T35Fr/AG/tlmKlg7wxmIdJBiuAhaVUtrIeSQeZiK6FH1JipJZt6Haeh3uPrppIjJ9ZJ01hMRCM4YZbp/MR08yrJlbSAXRogHpPAduGaZkdNtDUnRZXSULtlSQrHG9FwZMBktqAHUckENIIYd2iSF3UcizSlRYzV1cMrqKPfJeDXrpZ4v4pOPC9uJWTPcY5YLhUYjVjGfM1guReOIo1Xe98CSfeluiJJ7IWe0IknnjgRbkj6jSEMcepuCkshJY0EQjAc9ga+Gk83hpFhZdvI4BLRxTxvIoAs2itkaHehxrR+x+8SPb77cGMO8AWg32mcEgv/BZAJ/gY81rD+N7yw7SMWkOUgIvLIW2S1ylN62KHGh5pvM+R7Kix9HcmgjEkWKUmwBdgjgrXOV1XN1r5PEYXpxYKA+UkZJKndGri1bvXcEEcEa1jJT9KQqJBL0UeRiiyuUiluRUQwCapgAZEcMU+yeTn/aXxIzOoYuzwp0nd1VHd0Z8yVj8q0xKgD7vz08jV310gzanft3vpdwke4SAQJEBHC60frIreiwAXJaalFgYNzdgesex2/EgBWsZAHUDsFkUSAD5Ahv115hIN1utiR9WNttD1HCricpFLXZY5MEkLlQFX6zuSMRpP2Vb0tt4bItA8RA9DC9gf9Jl1LdZZ+D6+gVuj1bRo0a9Y5zy72HUiXcy3Z+l72b8lIhX+46x/hvh058M3G4Wd44sELx8Yy9UAui8ZDvj71MwYFfU6j2FlrZu5P9Bum/5ppDrJt4Ptx4cZzuAJM0EUeV59hJceXlYW3oCgSjfJPmJ375M6PwjNHXzRr6NMsZeBbF5pVWMxgqVYdQkJYYFFPlPDOAvIrk36X6dHtotw8Erghdu7Syl3swK8RkKuSSQVkxpbNGytBaGO9mfCCg6/WGKiLrwCIsWinsFCwcESGJ8goWwWQd9Nfa+U7TbLtAxM+5br7tzQcgnyRtj3PABP2hE1++dJRU7t6LjrxIb1Mz4z4md1PJOVx6h8q+qqAFRTXqFAsfEnVrdbcNsoWZQcdy4X408Ubn/uT+Q0s2sGbBfNz3xFkAckgAGyBdfE0PXW1/2V13SA0se0XqTopAOcv7uBaNqqRphn8LrnlcZy71llbwCbeSmIrK8kYlxcOV8qoQzHKUEsCuQ8pJBBHBGutmk0opNxsiGYDjJA5OWBBjijWRvKSCMuRxq/7VeLnbH6JBUboiiSRBiVDDIRQ1+7QLj2o9uxs6zHhOzSTcwllVmaUZOVBchVdzbkZ2cQLu9KSjHdC3NAvh25RFUNsWhLHNHZyDRzOJ6WauC5a2ZgCxOJ0e0uwECRCNIuqHjIUKqKWrcuuR8qlQ1Lz3A576sjwWGGOWRUDPFFLKnUpgHSNmVgMQuQYKciCfKOeBrMxhe0jtSmAVTyEhRvEVKWRXo+gU9wAAb1WFNNWElQ6iMTbfbp9GXo59ISbkDpRK7AquBPnavKGJUZLTUVVTJ4jvi0IiYA9OJvOFcBp+nipjawnSoHijw5oLQDRM/SlOUqiRslzbbzNLyCv1c5M14sQcV7HMUCxbU24FrIrEIr9RlB2swwaRlbJTLDy9KQTa5lmY96ClFJOmCbs6SL6tlxDMd84QEEqpAj87ge8ACO/lAJYg0NV4dwQrIGzZC00aq6hWYGU45LEFRej5mB5Jkq9S+JAM/QjSN2LrIwlCv52hj4RWYADAo3qbJ9NKvDXtVS4cojTnCNcsvPTqZoyFIJUtZVrw7htbS/scnoQnpRdh3DrEVBoojPnREhbqoEIA8qjISfEP07BrUO5Mc7mYMIIsQ88hFRoapsKNsCboD3myry3Z4bu+tBuwwNqQrtJCIyHd41YPUshbg3wLAKjsEGqm53wyMUS5JGRIjyKHYsPK0rdS/PYOJYEqoFY2RqqV97YFtoWCsrnINQaV1EUqjMOuOIdmUoJmR437KPNQNjVTdmYyKkquJQnC9BVtHKuLaBGV6KjnPgkigSdSxoTtpC3J66MSTZJkjljYsT7xPTWz8tXYPHWdVikgWcVQolZD65WARmOfPakCyWAs6wxaT0WlFJHXsrMmTwuS4kWhCLuyQGZyaVAIyxZC2ZA5UGgWP7QFLQwP8ACSRT+LAPz+Sj9dZ7x7w94mO6hYxulCCRnVpZqQeWZDXUDLalsnbiyCjLg/fdt4htJlEaIyOpXGXMZIbqmRWXNCwF2CD71itNKKdx5QrfIq9jJ0DyxSfu9zH0ZOe4f6tPwxZsb5/+oB7KdIPE/DHjaaKRS3SOMhxNcgMCeOxWm/A/I1zIHSx5kLJRu1IEiA0w9Dg6mu4sdiBWn9nn+l7d8nUS9MwTgqpc9RwqzZswb3Qpf75hX87u6T60/SDbVGXG+JYmUs4bcQzO12waNwXeu75R2MRzaJQPbUHiT5TzsGDBp5mDDswaR2DD5EEEfjqfxva9GeWP7jVxde6rcZc+vrzqhqnOVZWCS3NL7PeHz7jbToNw8cMcTSMCQIyUY0jcZHsWPmAAZeGs1b/ZXL+9WqrdE8/10IH96jS72W8Lgn6n0icQxKjNIxcCqxwtSaIvI2QfdxFHVr9l8hLy2KJfbsR8CcgRrDE/rfr90NbntXV0aVdTRrf/AKyPZmD9h4r2MiG//p90p/KaQHWQaHw8bJmLA71mTpqtdQLxn1aqwfPd2B5cPTW59h2ttxEBVbnfQgf2uqv8m1iNnvNuvhssTxu+4KxqpwOETKBk+fu2Wtj9o5hTwBpLT/0yv0ZzXSd718OpduQGBYWtix8R6j8xplml9iJX3PiECPM54ctyLK5xuysAOA7GyeCa71qj47umm3W4lb3nme/7BMaj8kRR+WnHhntEB9HWPFXR8/OtLkSxaOMpypfIjIhvdUKpNZS7vw6B5JJpescnGMfT6okZiFAYxEiRSe4zjJJpheVrvZXp9yLSYt2+W1jiloZySx1ktrRBkRDz7/lWYggCjB89aP2T3vQg3DODJKV+lqK5lrKErx7xEy5EVz1aA9NZv2q3/U3UUIxqGN5GAIa5pWIbJl8rsqYLaigcgvAFO49qybBZmbHytHt2VqfKebOQjngLHEpHxyf81kp096C71GEsPW+s3e0UM7AF+owlN0iM1BWxyxSyxIseWgaTSRDab0JZYQ7mJb4shisZ7cdpT+mmXsT4eZ0zLuXknxyyssIlkAz+ITqMa7ZIPhpX7TMsm53JXzK0hAo1eIVav0tk7j8dYRWXV+K+97+4vyNk0HURorA6sbx2fjIjIP8AuI1jNrI4WTphVlEYlR3FhXgcGivr5JpGr+A/DW2Lq4V1JKSoJFJ4JEgyN2O95A6zW7Bh3GdErmSRXvBgS688HONmI+AcjuhrPAll0fH3KlqWYGij6eK4ifqPeQP1nWJZXLDHFrKFihrJaruK0nhEMUsskMS4fR5ZJWUFHHAMQZRSpIZAD2GLbeQULrUDxBAImY0HZ4ZO4ZJKDqcQSGyAk7X5yK4amXhEci7CeaUFXn3EcWFgqI4pOMa4sgsTXFVQGuuMk4deD3MapkG8DtPkgGWUbKHl6S/VQ7cCnwamJko8pakg2NQbbxUzZigJEDRpCcQwyRCGKSF2eRWZrshB2AvUXiG1XrGRIo2mZPth3MgSGJWGKYqKRhQYkHm74Gmey2knVEYLTpKAkhaQjyR2DjEY1WMBzyCbIRq55NYkYt31wEbKEm3CbbcytfUmnhjckY5vtgVdgg8qWyvwpqlFUNUdupCzfAbeJD6VJM5nAr1PTZBfpifjze8VlRunDGT9F2ihWZB75NIRGPVmIEcY9SSeRzqr4o5jBjeg4czbjsQJWUeQEcFYo6T8j+Azm+uvh8BpHxGrayXfM8aj8UjlkP8A+xP11cgSOCATipHDAVZCl2UMC/qVUchBQJIJyIDLU8XQxLFBVMimSUf1stHFvmkaxC/4tLX3T4GMkYI7OoA5OSrWRvmvMo7UAe/fWeJbaXgUhlsN2jySz7phIyRFlV8aY3ziG8vlHZe3mLUSL1pdpvY23BihYZheSpURFgSewpnK1RZfSSj2tMX41tOnLJCnGKRhWPOReKOTJr45kZhQoUAK73B4JuqkgdGeOyoBHLKCtMKPekDA3wKyPAJ0ex79P0C9Bt7ShZVedBX+8vkAQcGkjiEkbkm2kWSBqrsldgV1Q9lNuw3cc6qH6TKSvFsSHUAEkAEkR9//AGwe45ZeKbEnpw9VHAjSRemou5FUTScACcPIkjZR+YXZR1IwaeyO1XZxtu53XBcXATKy1MEX6xVYsRIRRRccmsnjDqxdJmcdhJ7RbeFhI0k0Y3ysWlRRI0bG6KLJhTSD9AQV4UeXMa+ySMxLPWbsWeu2TEs1fLInXOs3V6FDz2Yi2LOfprqqhHpf6Rm8uPSI83AzPl5yq+ANXf2Xq2cparz24NfHzE6qeA73bxQzHcRvIXjZI1CHAsxNMX90EeVbPK4eXliNMv2Wxn64k3e5C3/9qLI/zYH89Z4n9b65Q1uenYHRpn0Plo1p/wArIznn/hf1Him8TgVuo5gB92ePpsf5H9NZnZ7httPv9qm060ztLt4gzKVxkaR1GBFlmjIcgGmVBkUAvWq9tYTF4rBILx3e2eGwOBJATPGSfiQWUfhpP7Sb6Xa+IJuYEjP0mBZEyUkh6EL40VyY3CuBNE42VrLVYiyzkvR/YcdUvgebY1wbscEHggjggg9iCCCPiNSKNMfaXwufbbl49ziZW+sJU8MJCxv5HLIEehBqxR1QQaGaEijVnbwl2AAybmvkO55PCLQsngACz21Ag1rPY+FTRDlZPrBa1kLTg8/ZVVZrIIylT7pGspSyqwJYPZFJDaWjxIiSyi8QMgT5SB9cQxOJPkUQhgCSDN7bToJodtF+52aLGFvgk4l7Ne9iFXLmiX+erntl4t9Hy2O2UxqlCV7OTWA+CEmwnmBLXkxJ+bNjl/mSST6kk2ST6knm/nqp91VyTFXqegez4DRTJCygyIWjI4ZXmj6bsy90P0hJhxwL41iljx8uJSuMSKx+VfIf4VxrrbxSSYrA/T3Cseg1kAtIwziccqyOKbzL70a9wTrQIjbqLbyzRRpPIFyUOwDRlWkVwI2JBYK9KzUGDWSKGoxFaTWz48xx0dM+ez3iFDpNdZfVn0yf3kr0LMAVP2iWHBxDX90qTxkvL0IxI0Y/d3MQ7hSjzqY8Bg7UELhsqYCy/L+yRViA7MOfcWyADRN4+YjuKUWRXBGrO3DwxiOR1dFVUzbGz2Rcka0JAABr3qsA9tYZcrzNa/r/AArfQR7kdNmiVwxByCUVlWjYdY2IYr8ShIIJNr30T75m2y7ZZMERrWU2xjJsDqtVMMmyuQJlVH1bTiXYQlCecUZiEVSwUgZ4RqPPHIFFYX5shkrXqnv/AAqSOQHHqxjLKndXPAA4DCPEeYnEIe1A0bcHS0Je58ihCszysIxIi/VyHI00KK2e2usgLGUnChTYrUfiXiorp+eGOU8UDLuJ+bIRVIJQs3dQVNnzNZGpNtuEBeopAY4mkxpRZBRVyGRZvfDfWWPLqnH44bx26oryE8r9bK5rk9rdqHJYMeO+t5Yjq1dv0/f0EonU56BViuDrZghsN0iRj9InI8rz17o7L2XgEtW8MRU/3iQWiN9Wpv66Uchb9UU+Z2+IA7kjUo2iqxfdOQM8SitnKz+UsH6ZYxqqspdj5gCKANanfwuScLLdoQRGqgRqirxRJLCOMN5bUSMzWaPfUR7iuW4/QR08rkkl3YlnY/E8lmPZRfaz8AL4GmjeFBoVK9JV/ptzIMFjKFgIyWAd3ydgYxTAx02BalY7vDaxBnKLGTUUcZKvO1gMSzMWEaAgk5254J5CHNeK+IPO+TcKOI0HCRrziqAcDji+7evoAR2t8hrZP4k30mcLDbBI0jVmFMwjAXqOK8tsaA5PKDua192e3+iPJEY4dxI7ZpyeY5lZnhxPDgxktQJAM5YhhHYn3EC7SFW5aeaigZfKFBZXLKTyuJIFjnqC1ONxoNxOzsXdizsbZjVk/EgCvhwAAKAAAGtlLdvkmhn4vB1I9uIYmkXBo0cUwcIzMkJiC2s6KxBT4I1Ahcgt2G/MCzqEszRmI5k0gs5Hpspyk+yLIwtq7katezhd97AjOwjaZZnsnzfRh1uTfmxIVSWBNSLzYNqJJy5LkUXJcj4FyXI/UnT4Ug8jgnRo19Rb9aABJPPAUFiaHJNA8Dua1IzQweJmDYyxnbE/SCImnLAqvSX3EoWJAFJwug2bXdrrQfso2RG3iJFNI0krfjK4iH5dNAfz1mvbmXdwbWHbTIix11YlQHJnkyBDjJqYF38iki2BBPYeoexPhoiCoO0IWMfD6pQp/LJj+mpkryw8X19ReLNfo190a9c5zHftT2jHZdeNcpNpIk6jiyEP1gBP9WWPxNVrKe1A6uyTcQvTbVxIjiv3O4HJOXBXlWIo/u+2vWZogylWFhgQR8QeDryj2ZjEDT+HzjJYCYWBun281mJufSiVPfHXF2uNNT9z9Ga4b4Mz7V+EssMO7lneSfcSMhR2BbBFbGTgCh5RYAx+sWueWzqDWp8K8O2m3bdQbwZyRK6RqsZMjsfNG6sq8fVFGFFQpzJ+IzCIw4cEMKyBBHNAng9h6j5Eaw4NUSKNNfDCenuOkCZ1iEsfYi4S8ahQe757pCBzeBHqNLEGtL7I7+GOSNZGVD9Jicl7CvGiS+WxwSkzJJTUKxPJUURSbpilsMfa7ZtuZIt3t0Z49xDGSFolWA4vnsUKi+1xtZ7ao+Fez7SjJnVFuuAWPYE0eEbuPMrMt/Gjq/sPEWig2mWz3fVjhZJKhfKEscOpFURV5SMjYK+WRj3JB+yePTAplDDCMlLIWtiAQXUIvmjsZfYNZawxc3iiosv+E+GJHllGt2VByyZkIIJy4ZSwaiAqUU4BHmab6N9EO1lzYvEYoPPWBUs9NIFQsJAr45WBZvHtpK/tFKrkxyuRdgERKq8Di+kWfmzyEAugKA1xtd7vpP3Us7D4pEJPyMkof+8fhpQk4O7CStGg8clrapHlI8kgWNRJ+8JD+ZbHcAgKG9c0Nm71T38kfeZnkjiHBtI8rtHdQpMkmLK3KqAQvAeyTf8ABfDiVWfcB3mDhfrUAK9OmBVR5QSOQQBXpzZKGKToswBfMbc7YmRWlixiIVZQUjZgSqjJDj5gTTeU6KTbbEnRZcgOiwk5NUeOfIv3QkvKsmLZAN1EAUkqOBqSLxhqHAcKBIBZiagQFuiY3JcqOTEvqRolUEyKrVhGixlnC3HGsUYlEyq3SzSRwWQBisoAP2lh8NKmaQBFIMLrhkQCvUjumcFvdVmBau/JX0rEVba7/BfPh+QLUi2+1G43OKh41cqSvk4IUXVs8LEkcMD8aIo3c328SCP6zqbjcKPOsU8kcVkWA7dTFziQSo8vB9SAaUYAg3Ypqrb2r4hx9cbRsGdb9LB9e2qO82rrFFNEiyPCVAvytL1X3EbJ5muuqBKinJRYC5XRqEbXnX5Xz8xMtSb3rxKhgjiAYR7VENAZOB5WUFGSqVzkfOnrktcHwronrdbBEcJNJGGDpePIxJLrnjGf4lNqQppjLvY22u3iw6KOzPuFit1RY8mSJpCnLlyLoWTffIWk8V342k8S7eTKOVhWLA4ErVcgjIHtYsK/zNzKGrXP08uRpjmfxFtwn+7sxfIJT8vJGc0zsSLiisstiSl592ymrMGyidDisS7jyhnVY3KEAWQiMVUsebBsCucgTpJuPaB5eHpFNWUQs3BDAljKjWCByCPUYkGtcPuYCc8pIpAP3kHOZByJeOSLkkhSQC9n4UNQ1eq0fx+f6Al8f9n5WmlkhVZFdlpVIVwAiL2cKuKkFVAYkIE78nSrbeBzvL0mjZCK6jMOEB5uwae/QKTlfwsjQ7LxpVip94sxVaRWjEO4oL5UKzmpDYrhSTnfpzJB7VQooDNLIUBCuu3Lh/tB8Y8QpOVFTjyDRIrVv2l7X8vkGhY3HhJ2eynnyGX0V4UB9HlIAKk+8VWr4GRUni6Hm7fLWvWKXdbXebudMYIoJV2okBL9QgFHBHl6jSEZMLssFFBNZBu+uiSqKVkLdnzTj2U8JO53CoHKUwtwaKCmJbkG+2IHa281jysnUWaAJJ7ACyfkAOSdPYxtE2UwmH+9EIYh0yCoAGbs1UysQ5uyCuKgcazfgUcwK0/iarJN1xtS0hk4orAxSKgtADMqQAPtH8de2+zu06cYvvVf4t/3Ej8teX/sx8KtOsV824YSUR/RxkpCp+TMSw+KkHmhr2KGPFQPgP1+etezxzYrfEdCJuo+p3o0aNeiYhrAftJ2Jhki8QQeVPqt0B3MTkYuPnG/Pzv5a3+od3tllR43UMjqVZT2IYUQfkQa1M4KcXFjTp2eSe1u0DKm7xDmEBJxlQeIkMr3R7MBYIoq7eg0m9pBNvOt4hgiRIYomUE+W6C0SBmw6i5GgBkAC2J1o/Do22U77GUZdNSYS3Im25+yfiyXiVNGhxwL0o3HhzxzJs3mYbORlaPJhhipBNk0XljAUAMT3V6NUPJVwbhLj6HTvqjKoNcb+MmMlffTzpXPK+leoIsV63pj4vto455VgYvAHqNz9oUDw1AMA2QB9Ql899QqNO6Y9y7s/BhIqsrbVVYWvUnhUAHtYBZv+3Tra+B7ZKEu9gyPZYWQ/iLJLH/p6RxSOTQZv+Y+nJ/kL/LTiLw4YJ1tx0zKQEVgzg5HFS2LHFCftkBfmdS2vB/H9Br4lyDf7KIjpQPI3B6knA/LrWykfwwjXyb2l3D+6Yk8o46Zko+tF5ACP7A0o3O1aKR43FPGaYfDgEfkVII+RGvsZrkdxrKT4oaSNl4D4vJNtIpnjsSRxyARg8yYyCUcsaTiOjXGdG60p8L3SIFeQRLK0jVJijZtJLUL5NWXTyYHm1IvzBjpn7LzKYFiFfVZADnhM2dL/JqJ+K/oyl26vbEct3YEgtX3mUgt+ZI1Tkk9Nuuv2TRnPBnDJ0AqlWSlV7LOUUOiMbJdVKKDHfu85MthYNtAVCSiSNJMDLErp9WebCyYn6s5IpC0CKYKG8yhpvPZxXWleqZXUvGGKujZIwMRiHBHZg3rzzr7P7Pq7O5pWd2c4uwFuxY8Mj/HQpLKr3ASeJbwMGWMP9e6s7vdyMAGWNA3CohYduWIBJo824t8F20eRCsXLQlUJcgvJjIEcquKq1IzsFyDOA2KauDwOR9vLBLJEOstNJDGyuPM7ms7BByHB+BN88WN34DHLI8js3mPZABQACqoyyGIUAe76aqOJl154CrEHhkYESyEMA2cjZnpERI8cRVXb3ffZrIsJJisgGqmz8J2s+6jUzMYkdnjKUAw6kSxLm/vEqxJxvhCLysDZ7fwqGMCkFIclzOWLAe8MvKrV9pQukO5iMu7O4UdPboyGSdhijdOmdhfMjNRUBQSaB1UJOTSS66ZNULvG5Vh3EsHR2zJHIV80ADVQNBomTE896PbSmRoiPckjP8AVusyjn4TGKSq/ibUni29680stV1HZgD3AJ8oPzxq/nqkRek0szoo43UipYMgKDs1Oqn/AKiqAfkCR8zq97J+EJudytrG8aeZx5Tl3CIK5NyYkj1CsPx7j8B3BxKRsWZcglOkmINE1Iqhq9VVmYWONJnAJuuR61TD0PPcHVIRuv2l+JFUg2it/WygVxfESCvQDJv7CV31gNFAXQ7kk/MnuT8SfjruGMEjKwljJh6D1s0QvFmyOKv01bYkhj4B4LLunxiUMQrkrlja4lG8w9y8iqmiSw7AAnVnxjet4ruoYxGIo0iUSYn3YkIZrIA87XioHYkfEkTeMzLsYITt9yRNNGfpEURDAM2IAUjJlv3eGJYIDdizo/2fezJjXzj61yrTdqBHKQ8fZQWWAvmx93UOTStbvbrrgNzbey+wxXIqB2ofDikX+yn82+WtDriGMKAB6f8AhP66716OBhezgomMpZnYaNGjWxIaNGjQBnfbT2eO7iBibDcwnOB7qm9Vbg2jDgggjsa41h48N7A0UqmNg1Mp9/byjjj+E8/JgWHxI9a1jfbL2aYv9M2qjrqKljuhOg9CO3UA91u/AF8CuXtOBnWaO6NMOdaMwDbpo4H2DbfGZ5Yy8h810yJH0hQtG4AJYBFLD7JULvF/C32s7QSEFko2vYhgCD8vhR+H4a1dx7yJHR2R1vpSdnib7UcgB5F1a89gRz3UbcRINyu8DtumSkBLHztdTGT3WWglOT5VjKgDkHzoyvQ32Kvs+kbTIsoyRpEDr3tAwZuPVQQjN/Crk+UNpluPAJ9xuZI5WjDS55N1EICNakqobLpohoAgClAJ5vSqXYyxLDMQVSUZxOLXtVHmmU8gi6NH8Rr6N1IcgXapKD1ShgLoOEADgWeGvufjp5klTCvAceIyxz7uWRKMACqHoklUVQzjEElumkzKaIpBffVXeeHmKV4sgzIQLrHM4qxwXI97JAsmh6nXalPo9Qvk8rmN7BQqoCMVIvytIxjF2aRDRskm6u8ZujvmBJbbwut15pyrxcj+BFMpFDnAfjTjmtvff4iTrYVxmiCDRHYg0R81I5H4jTOHxiVftZfNhZP4lSC34sTrnw6QW7SsG+qdj1MW6jllEKfWX5rSfleaJ+AqPdQARh8SjdTAob4BQyZDIk0Bj9oipUPkPlGGSVWirLP/AKhmBuoiPulWX/vDN/8AE6sQ+04rzxEH4I4b+bY/3aQN/wCf+DnU/wDs2QhSoVg4BTF1IewGGBsBrBBoc86lJsbocT+1SgeSF2P8UiqP1VX1Ub2rc/0SR8ejNMb/ADEIA+fP4HSfbbdpXCIpLG6Hbt3u6qvW+2vm/wBjJEFLgU3usGVkauSAyEiwOa71qkhNIu7j2lmYV5VH6n9QFr+f56Tbvcs5Bdi1drPA/wCAdlv+EC/npjuPDlSJZup1I2lEYwGJJXIyDz3hQAUZC8ieAAGNx5YNtHtt1CMld5o5Sc1fysvlvqFlcKrsCG55HCmtbqMvHr3EWuBDt9rmxVm6ZH3lINj7NNQDf8RHyDGlL3abmPYbxoyqSJGylJXFtyiuH4IUgBmUECwpNc2HtePbXbyGF3ZV6qOCzpXniIjZHeIFPQfvA9fZOkG52BO1jkVlY7YjbygMGdFUn6MXrscKQ8CyF+B1UY6eYrssbtnh3r4yGSORi6uZDTA5OWzs4yRlZEzHmXpNVC11U9slI3EZZVSR9rBJMoFVK+edj7JxVCQfj89WvDPHYoI7xaWW7jRywjh8kavmb+tVpFLqgsAEWVN6S4y7mW2YvLIwtm7szcAUq9+OwAAC+gGrdJNvdgUkWzXbuTwTQUFiaHJNA8Dv21rdrI3g7pJLEsrSwM0VsFVcsA3UFNRFLypNhyPnqnjBtod5DuQRvEXGIANUcotlmDgYkeaNru8VxxHIbnwPwmXfuk+5LyQ/0SSMblxJotZ8sA5+R/CzqG1HWQeQewHs6XMc7A0oH0dSKFAUZ3Hw+6PjRF0pPtng+wESDjmvXv8AO/me5/IemqngXheIzbknm+1/A16KPQfn8Kd66OzYTb9rP3IicuEGjRo13GQaNGjQAaNJv9ov8R+mp/pEn3l+I47jjn+egBlo0rG7ewMhZr7Px7a6G5c/aFnn3fS60AZ/2p9lWzbdbMATkfWxGgk4HNHtjJ3prAs8/HWZDxbtMWzVozzYqaFvmCO113FH1o9vRW3ElgWOa5rtfx0g9ovZw7kiZGEW5AAWVRyQfsyD7aDtR+J+J1x9o7KsTvR0ZrDErRmNmzE0C7yS9tGQAyp5ClG0UIpKMSEsEWQpAPN6qtseq25k26HowgynLjGMlio55LUrMF7gAA0SBpnuJ5YmMW6VULWBxlDKBzwTwP8AhbtweONV9zspEV0ilIQ+/EezC7xy74d7U8cn4nXntSTyzRva3QpAP51x+HpXy1cacsqJ2RM6HzkdnY+g7FVHwCd+eOZ9x/u8USR/Wq7sXcAPIzXwxFkr5gb/AKtQB2qzvfDCk4hikWZjQGK1b0Sy1ZqlGVk8BhfPdZHWgWuS7s9z9SY4yDK8mTh0UEon7tFV7EgBaywsEsaNkgU/FI3EhaRcXkuQr6gOzEA/Dt2+GOqO5yUtG4HDFWVgCtqeQQbVq/PUT7hibJ5NWa+ACjt8FAH5aTtqmC0LMR8y/iP79NISh2m0WaWSJTs64cFCHBWzCPrJJB9mhXCm+NJgGU2SODf8+4v8NfdxPawxAsDDEIwWINqtlbxVfMLIJ9dVhrLbFLUdbXxC18RmitZWCN/EkUssmRscA8NdfdHwGlfhheXrI3MZ28zM2I/eQ9KSMlh3dS/rfDnn0MGw3TxMSh5Io15Ti3plR47HEgiwOxs6J/ESI3hijEavxI+RZ2Uefp3QCJ8VXhrN8HWyeqbfiTRL4PsjJBuUyXzyJLECQPrUHTlTJiAGeIpjfHDc8Gvr7B49hMZlZMt1G0KuCpLhTHLip+yIsjdDm6JFErF6iE4tWXlbsVYVZDqQVde/DAixqKfqvRdpHPZcizVzVKSaUZD3VoWNNSfyoVF2HdxfRpI5XkdmcPGiqR0mUBMupJ5MXXuihuB6MbC/6fL0zEJJOnxaZEil5Aq+FB5rsNTSeGSBFkFMjllQg8Oygmga4U1w1G6NelsTFDsd1Hk4mUBJGAArOnGLhmoAEhwCSQQt2aIO8PQW+HeCyTRySouSQoJJBdHC7pTfLlAzAD0rkE1qx4h4tt9vFtW2z3ukvrOIiFY/ZVUkUAkNVUPLRF88wQ7jc7rqrtbXbSuxce5CoZyxTKrYA2SinnzeWidO/Z32a6T5cyz/APusvK+h6SniMd/MTfJo81pNKOj1fh1sK72KfhXszLupTPvQWdmy6TVz6BtxQ4HaoxXAAIAOJ9Y8G8Hx878k/HufhY9FFCl+Qv4Cn4RtCn3Sw57eva/mfmfyrTU7l/vL2vt6DXRhdmbefE9yIlPiIz0aWJunPZh3+7+f92vq7hyCchVX2/H9O2u4yGWjStNzKfh68V8Of8ddGeXnkcEDt8f/AAaAGWjS36S/31/Q6NAEv+zE+Lfr/prsbFfi3au4/wAtWtGgCr9BHHLcduR/loGyAFZN+o/H4ataNAFT6AvHLcduf9NfRsh95v1/01a0aAKG68JjlQpJbo3cNRHw9R/PWR8T9i5YudnJmnrDK3Nf1clWD6U3f1Ot7o1E8OM1UkNSa2PH9xGmXSmEkEh+xIAAfmh91h25BGo/os8DB47YjlSlEj5hWXv37X+OvXd5s45VwkRXU+jAEfz9dZrdew8YJO3lkhv7Hvxk/HFuR+TAcdtcE+xzX8HZssVPc882XisUckrP5pnjKETGitksSVI9SeeRdDtWptrt4OhJkZHkZ16RTkRoALuvKT7xPctkO32dPv8A2d3dYvFDuUHaiAf+Wbyj8jrNb72X293JtJ4W+9GJEIr4FSyfoNc7jOP8k/hf4LtPY4k20a7eNzLe4d2ziRlIVADgLPrYUZN3LngAUPnivhhiXb0/UlkhLtGp9xvKFSzZo5HuL+rahzQrjwOL7O/3I+UjI/8Aei6+/wDpxuy7wV84Yz/c+ozx8fqVTLfifgRi3C7dZQ5YR89sC582VckKPMADZDDsLOuf9kwLvui24Xoo9NKWAOIS6B7ZZEKTzVH15Fb/ANMNVHdjH4CFP/719X2XT7W93FfBOnH/AINp+0gufqLKzvwxtqjTmdpXhAkWIAEGTzNg2QoWUqsioUkni7CpPaaKHbSQEgyz4BmDZHyhVqNQt3wKFgAkn5af7L2I21giGWdhzlK0kh/SMKn6jWp8J9l5IxUUKbdf4cENf/js/kTq4ybfdTfur8ia8Tzt4fEN0ioV6cS+79ICxAXdnpomZJ+YI5+Z038L9ik8okZ53vIAjBAbu1jTki6940fUa9J2fswi8uxJ+C+UfmeW/mNOdttUjFIoX40O/wCPx1vDs+NLd5V8+uqIc4rzMx4f7LE0ZGKgDhRVj8ABinr2vv6aexeDxqKFj8+/4k8nTDRrtwsGGHsZSk5FNfDlHYt+v+muhsRxy3HzH+WrWjWpJU+gL8W733/019+hD7zfqP8ALVrRoAqLsFHYsPz/ANPlr79CH3m/X/TVrRoAr/Rf4m/X/TRqxo0AGjRo0AGjRo0AGjRo0AGjRo0AGjRo0AB180aNACnfdjrDb7vo0a83tv8AFG+Efdj72tr4b7q/ho0ajsXI8Ucr20aNGvUOc+6NGjTANGjRoANGjRoANGjRoANGjRoANGjR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Smiley Face 8"/>
          <p:cNvSpPr/>
          <p:nvPr/>
        </p:nvSpPr>
        <p:spPr>
          <a:xfrm>
            <a:off x="8382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miley Face 15"/>
          <p:cNvSpPr/>
          <p:nvPr/>
        </p:nvSpPr>
        <p:spPr>
          <a:xfrm>
            <a:off x="8382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miley Face 16"/>
          <p:cNvSpPr/>
          <p:nvPr/>
        </p:nvSpPr>
        <p:spPr>
          <a:xfrm>
            <a:off x="8382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miley Face 17"/>
          <p:cNvSpPr/>
          <p:nvPr/>
        </p:nvSpPr>
        <p:spPr>
          <a:xfrm>
            <a:off x="8382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miley Face 18"/>
          <p:cNvSpPr/>
          <p:nvPr/>
        </p:nvSpPr>
        <p:spPr>
          <a:xfrm>
            <a:off x="8382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miley Face 19"/>
          <p:cNvSpPr/>
          <p:nvPr/>
        </p:nvSpPr>
        <p:spPr>
          <a:xfrm>
            <a:off x="8382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miley Face 20"/>
          <p:cNvSpPr/>
          <p:nvPr/>
        </p:nvSpPr>
        <p:spPr>
          <a:xfrm>
            <a:off x="8382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miley Face 21"/>
          <p:cNvSpPr/>
          <p:nvPr/>
        </p:nvSpPr>
        <p:spPr>
          <a:xfrm>
            <a:off x="8382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miley Face 22"/>
          <p:cNvSpPr/>
          <p:nvPr/>
        </p:nvSpPr>
        <p:spPr>
          <a:xfrm>
            <a:off x="8382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miley Face 23"/>
          <p:cNvSpPr/>
          <p:nvPr/>
        </p:nvSpPr>
        <p:spPr>
          <a:xfrm>
            <a:off x="8382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miley Face 24"/>
          <p:cNvSpPr/>
          <p:nvPr/>
        </p:nvSpPr>
        <p:spPr>
          <a:xfrm>
            <a:off x="11430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miley Face 25"/>
          <p:cNvSpPr/>
          <p:nvPr/>
        </p:nvSpPr>
        <p:spPr>
          <a:xfrm>
            <a:off x="11430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miley Face 26"/>
          <p:cNvSpPr/>
          <p:nvPr/>
        </p:nvSpPr>
        <p:spPr>
          <a:xfrm>
            <a:off x="11430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miley Face 27"/>
          <p:cNvSpPr/>
          <p:nvPr/>
        </p:nvSpPr>
        <p:spPr>
          <a:xfrm>
            <a:off x="11430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miley Face 28"/>
          <p:cNvSpPr/>
          <p:nvPr/>
        </p:nvSpPr>
        <p:spPr>
          <a:xfrm>
            <a:off x="11430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miley Face 29"/>
          <p:cNvSpPr/>
          <p:nvPr/>
        </p:nvSpPr>
        <p:spPr>
          <a:xfrm>
            <a:off x="11430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miley Face 30"/>
          <p:cNvSpPr/>
          <p:nvPr/>
        </p:nvSpPr>
        <p:spPr>
          <a:xfrm>
            <a:off x="11430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miley Face 31"/>
          <p:cNvSpPr/>
          <p:nvPr/>
        </p:nvSpPr>
        <p:spPr>
          <a:xfrm>
            <a:off x="11430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miley Face 32"/>
          <p:cNvSpPr/>
          <p:nvPr/>
        </p:nvSpPr>
        <p:spPr>
          <a:xfrm>
            <a:off x="11430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miley Face 33"/>
          <p:cNvSpPr/>
          <p:nvPr/>
        </p:nvSpPr>
        <p:spPr>
          <a:xfrm>
            <a:off x="11430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miley Face 34"/>
          <p:cNvSpPr/>
          <p:nvPr/>
        </p:nvSpPr>
        <p:spPr>
          <a:xfrm>
            <a:off x="14478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miley Face 35"/>
          <p:cNvSpPr/>
          <p:nvPr/>
        </p:nvSpPr>
        <p:spPr>
          <a:xfrm>
            <a:off x="14478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miley Face 36"/>
          <p:cNvSpPr/>
          <p:nvPr/>
        </p:nvSpPr>
        <p:spPr>
          <a:xfrm>
            <a:off x="14478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miley Face 37"/>
          <p:cNvSpPr/>
          <p:nvPr/>
        </p:nvSpPr>
        <p:spPr>
          <a:xfrm>
            <a:off x="14478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miley Face 38"/>
          <p:cNvSpPr/>
          <p:nvPr/>
        </p:nvSpPr>
        <p:spPr>
          <a:xfrm>
            <a:off x="14478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miley Face 39"/>
          <p:cNvSpPr/>
          <p:nvPr/>
        </p:nvSpPr>
        <p:spPr>
          <a:xfrm>
            <a:off x="14478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miley Face 40"/>
          <p:cNvSpPr/>
          <p:nvPr/>
        </p:nvSpPr>
        <p:spPr>
          <a:xfrm>
            <a:off x="14478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miley Face 41"/>
          <p:cNvSpPr/>
          <p:nvPr/>
        </p:nvSpPr>
        <p:spPr>
          <a:xfrm>
            <a:off x="14478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miley Face 42"/>
          <p:cNvSpPr/>
          <p:nvPr/>
        </p:nvSpPr>
        <p:spPr>
          <a:xfrm>
            <a:off x="14478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miley Face 43"/>
          <p:cNvSpPr/>
          <p:nvPr/>
        </p:nvSpPr>
        <p:spPr>
          <a:xfrm>
            <a:off x="14478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miley Face 44"/>
          <p:cNvSpPr/>
          <p:nvPr/>
        </p:nvSpPr>
        <p:spPr>
          <a:xfrm>
            <a:off x="17526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miley Face 45"/>
          <p:cNvSpPr/>
          <p:nvPr/>
        </p:nvSpPr>
        <p:spPr>
          <a:xfrm>
            <a:off x="17526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miley Face 46"/>
          <p:cNvSpPr/>
          <p:nvPr/>
        </p:nvSpPr>
        <p:spPr>
          <a:xfrm>
            <a:off x="17526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miley Face 47"/>
          <p:cNvSpPr/>
          <p:nvPr/>
        </p:nvSpPr>
        <p:spPr>
          <a:xfrm>
            <a:off x="17526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Smiley Face 48"/>
          <p:cNvSpPr/>
          <p:nvPr/>
        </p:nvSpPr>
        <p:spPr>
          <a:xfrm>
            <a:off x="17526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Smiley Face 49"/>
          <p:cNvSpPr/>
          <p:nvPr/>
        </p:nvSpPr>
        <p:spPr>
          <a:xfrm>
            <a:off x="17526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Smiley Face 50"/>
          <p:cNvSpPr/>
          <p:nvPr/>
        </p:nvSpPr>
        <p:spPr>
          <a:xfrm>
            <a:off x="17526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Smiley Face 51"/>
          <p:cNvSpPr/>
          <p:nvPr/>
        </p:nvSpPr>
        <p:spPr>
          <a:xfrm>
            <a:off x="17526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Smiley Face 52"/>
          <p:cNvSpPr/>
          <p:nvPr/>
        </p:nvSpPr>
        <p:spPr>
          <a:xfrm>
            <a:off x="17526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miley Face 53"/>
          <p:cNvSpPr/>
          <p:nvPr/>
        </p:nvSpPr>
        <p:spPr>
          <a:xfrm>
            <a:off x="17526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Smiley Face 54"/>
          <p:cNvSpPr/>
          <p:nvPr/>
        </p:nvSpPr>
        <p:spPr>
          <a:xfrm>
            <a:off x="20574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miley Face 55"/>
          <p:cNvSpPr/>
          <p:nvPr/>
        </p:nvSpPr>
        <p:spPr>
          <a:xfrm>
            <a:off x="20574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Smiley Face 56"/>
          <p:cNvSpPr/>
          <p:nvPr/>
        </p:nvSpPr>
        <p:spPr>
          <a:xfrm>
            <a:off x="20574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miley Face 57"/>
          <p:cNvSpPr/>
          <p:nvPr/>
        </p:nvSpPr>
        <p:spPr>
          <a:xfrm>
            <a:off x="20574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miley Face 58"/>
          <p:cNvSpPr/>
          <p:nvPr/>
        </p:nvSpPr>
        <p:spPr>
          <a:xfrm>
            <a:off x="20574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miley Face 59"/>
          <p:cNvSpPr/>
          <p:nvPr/>
        </p:nvSpPr>
        <p:spPr>
          <a:xfrm>
            <a:off x="20574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miley Face 60"/>
          <p:cNvSpPr/>
          <p:nvPr/>
        </p:nvSpPr>
        <p:spPr>
          <a:xfrm>
            <a:off x="20574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miley Face 61"/>
          <p:cNvSpPr/>
          <p:nvPr/>
        </p:nvSpPr>
        <p:spPr>
          <a:xfrm>
            <a:off x="20574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Smiley Face 62"/>
          <p:cNvSpPr/>
          <p:nvPr/>
        </p:nvSpPr>
        <p:spPr>
          <a:xfrm>
            <a:off x="20574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miley Face 63"/>
          <p:cNvSpPr/>
          <p:nvPr/>
        </p:nvSpPr>
        <p:spPr>
          <a:xfrm>
            <a:off x="20574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miley Face 64"/>
          <p:cNvSpPr/>
          <p:nvPr/>
        </p:nvSpPr>
        <p:spPr>
          <a:xfrm>
            <a:off x="23622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miley Face 65"/>
          <p:cNvSpPr/>
          <p:nvPr/>
        </p:nvSpPr>
        <p:spPr>
          <a:xfrm>
            <a:off x="23622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miley Face 66"/>
          <p:cNvSpPr/>
          <p:nvPr/>
        </p:nvSpPr>
        <p:spPr>
          <a:xfrm>
            <a:off x="23622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Smiley Face 67"/>
          <p:cNvSpPr/>
          <p:nvPr/>
        </p:nvSpPr>
        <p:spPr>
          <a:xfrm>
            <a:off x="23622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Smiley Face 68"/>
          <p:cNvSpPr/>
          <p:nvPr/>
        </p:nvSpPr>
        <p:spPr>
          <a:xfrm>
            <a:off x="23622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miley Face 69"/>
          <p:cNvSpPr/>
          <p:nvPr/>
        </p:nvSpPr>
        <p:spPr>
          <a:xfrm>
            <a:off x="23622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Smiley Face 70"/>
          <p:cNvSpPr/>
          <p:nvPr/>
        </p:nvSpPr>
        <p:spPr>
          <a:xfrm>
            <a:off x="23622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Smiley Face 71"/>
          <p:cNvSpPr/>
          <p:nvPr/>
        </p:nvSpPr>
        <p:spPr>
          <a:xfrm>
            <a:off x="23622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Smiley Face 72"/>
          <p:cNvSpPr/>
          <p:nvPr/>
        </p:nvSpPr>
        <p:spPr>
          <a:xfrm>
            <a:off x="23622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Smiley Face 73"/>
          <p:cNvSpPr/>
          <p:nvPr/>
        </p:nvSpPr>
        <p:spPr>
          <a:xfrm>
            <a:off x="23622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miley Face 74"/>
          <p:cNvSpPr/>
          <p:nvPr/>
        </p:nvSpPr>
        <p:spPr>
          <a:xfrm>
            <a:off x="26670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miley Face 75"/>
          <p:cNvSpPr/>
          <p:nvPr/>
        </p:nvSpPr>
        <p:spPr>
          <a:xfrm>
            <a:off x="26670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miley Face 76"/>
          <p:cNvSpPr/>
          <p:nvPr/>
        </p:nvSpPr>
        <p:spPr>
          <a:xfrm>
            <a:off x="26670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miley Face 77"/>
          <p:cNvSpPr/>
          <p:nvPr/>
        </p:nvSpPr>
        <p:spPr>
          <a:xfrm>
            <a:off x="26670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Smiley Face 78"/>
          <p:cNvSpPr/>
          <p:nvPr/>
        </p:nvSpPr>
        <p:spPr>
          <a:xfrm>
            <a:off x="26670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Smiley Face 79"/>
          <p:cNvSpPr/>
          <p:nvPr/>
        </p:nvSpPr>
        <p:spPr>
          <a:xfrm>
            <a:off x="26670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Smiley Face 80"/>
          <p:cNvSpPr/>
          <p:nvPr/>
        </p:nvSpPr>
        <p:spPr>
          <a:xfrm>
            <a:off x="26670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miley Face 81"/>
          <p:cNvSpPr/>
          <p:nvPr/>
        </p:nvSpPr>
        <p:spPr>
          <a:xfrm>
            <a:off x="26670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Smiley Face 82"/>
          <p:cNvSpPr/>
          <p:nvPr/>
        </p:nvSpPr>
        <p:spPr>
          <a:xfrm>
            <a:off x="26670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Smiley Face 83"/>
          <p:cNvSpPr/>
          <p:nvPr/>
        </p:nvSpPr>
        <p:spPr>
          <a:xfrm>
            <a:off x="26670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Smiley Face 84"/>
          <p:cNvSpPr/>
          <p:nvPr/>
        </p:nvSpPr>
        <p:spPr>
          <a:xfrm>
            <a:off x="29718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Smiley Face 85"/>
          <p:cNvSpPr/>
          <p:nvPr/>
        </p:nvSpPr>
        <p:spPr>
          <a:xfrm>
            <a:off x="29718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Smiley Face 86"/>
          <p:cNvSpPr/>
          <p:nvPr/>
        </p:nvSpPr>
        <p:spPr>
          <a:xfrm>
            <a:off x="29718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Smiley Face 87"/>
          <p:cNvSpPr/>
          <p:nvPr/>
        </p:nvSpPr>
        <p:spPr>
          <a:xfrm>
            <a:off x="29718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Smiley Face 88"/>
          <p:cNvSpPr/>
          <p:nvPr/>
        </p:nvSpPr>
        <p:spPr>
          <a:xfrm>
            <a:off x="29718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Smiley Face 89"/>
          <p:cNvSpPr/>
          <p:nvPr/>
        </p:nvSpPr>
        <p:spPr>
          <a:xfrm>
            <a:off x="29718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Smiley Face 90"/>
          <p:cNvSpPr/>
          <p:nvPr/>
        </p:nvSpPr>
        <p:spPr>
          <a:xfrm>
            <a:off x="29718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Smiley Face 91"/>
          <p:cNvSpPr/>
          <p:nvPr/>
        </p:nvSpPr>
        <p:spPr>
          <a:xfrm>
            <a:off x="29718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miley Face 92"/>
          <p:cNvSpPr/>
          <p:nvPr/>
        </p:nvSpPr>
        <p:spPr>
          <a:xfrm>
            <a:off x="29718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Smiley Face 93"/>
          <p:cNvSpPr/>
          <p:nvPr/>
        </p:nvSpPr>
        <p:spPr>
          <a:xfrm>
            <a:off x="29718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Smiley Face 94"/>
          <p:cNvSpPr/>
          <p:nvPr/>
        </p:nvSpPr>
        <p:spPr>
          <a:xfrm>
            <a:off x="32766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Smiley Face 95"/>
          <p:cNvSpPr/>
          <p:nvPr/>
        </p:nvSpPr>
        <p:spPr>
          <a:xfrm>
            <a:off x="32766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miley Face 96"/>
          <p:cNvSpPr/>
          <p:nvPr/>
        </p:nvSpPr>
        <p:spPr>
          <a:xfrm>
            <a:off x="32766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Smiley Face 97"/>
          <p:cNvSpPr/>
          <p:nvPr/>
        </p:nvSpPr>
        <p:spPr>
          <a:xfrm>
            <a:off x="32766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Smiley Face 98"/>
          <p:cNvSpPr/>
          <p:nvPr/>
        </p:nvSpPr>
        <p:spPr>
          <a:xfrm>
            <a:off x="32766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Smiley Face 99"/>
          <p:cNvSpPr/>
          <p:nvPr/>
        </p:nvSpPr>
        <p:spPr>
          <a:xfrm>
            <a:off x="32766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miley Face 100"/>
          <p:cNvSpPr/>
          <p:nvPr/>
        </p:nvSpPr>
        <p:spPr>
          <a:xfrm>
            <a:off x="32766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miley Face 101"/>
          <p:cNvSpPr/>
          <p:nvPr/>
        </p:nvSpPr>
        <p:spPr>
          <a:xfrm>
            <a:off x="32766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miley Face 102"/>
          <p:cNvSpPr/>
          <p:nvPr/>
        </p:nvSpPr>
        <p:spPr>
          <a:xfrm>
            <a:off x="32766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Smiley Face 103"/>
          <p:cNvSpPr/>
          <p:nvPr/>
        </p:nvSpPr>
        <p:spPr>
          <a:xfrm>
            <a:off x="32766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Smiley Face 104"/>
          <p:cNvSpPr/>
          <p:nvPr/>
        </p:nvSpPr>
        <p:spPr>
          <a:xfrm>
            <a:off x="35814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Smiley Face 105"/>
          <p:cNvSpPr/>
          <p:nvPr/>
        </p:nvSpPr>
        <p:spPr>
          <a:xfrm>
            <a:off x="35814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Smiley Face 106"/>
          <p:cNvSpPr/>
          <p:nvPr/>
        </p:nvSpPr>
        <p:spPr>
          <a:xfrm>
            <a:off x="35814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Smiley Face 107"/>
          <p:cNvSpPr/>
          <p:nvPr/>
        </p:nvSpPr>
        <p:spPr>
          <a:xfrm>
            <a:off x="35814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Smiley Face 108"/>
          <p:cNvSpPr/>
          <p:nvPr/>
        </p:nvSpPr>
        <p:spPr>
          <a:xfrm>
            <a:off x="35814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Smiley Face 109"/>
          <p:cNvSpPr/>
          <p:nvPr/>
        </p:nvSpPr>
        <p:spPr>
          <a:xfrm>
            <a:off x="35814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Smiley Face 110"/>
          <p:cNvSpPr/>
          <p:nvPr/>
        </p:nvSpPr>
        <p:spPr>
          <a:xfrm>
            <a:off x="35814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Smiley Face 111"/>
          <p:cNvSpPr/>
          <p:nvPr/>
        </p:nvSpPr>
        <p:spPr>
          <a:xfrm>
            <a:off x="3581400" y="2590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Smiley Face 112"/>
          <p:cNvSpPr/>
          <p:nvPr/>
        </p:nvSpPr>
        <p:spPr>
          <a:xfrm>
            <a:off x="3581400" y="2873664"/>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Smiley Face 113"/>
          <p:cNvSpPr/>
          <p:nvPr/>
        </p:nvSpPr>
        <p:spPr>
          <a:xfrm>
            <a:off x="3581400" y="3200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Smiley Face 114"/>
          <p:cNvSpPr/>
          <p:nvPr/>
        </p:nvSpPr>
        <p:spPr>
          <a:xfrm>
            <a:off x="48768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Smiley Face 115"/>
          <p:cNvSpPr/>
          <p:nvPr/>
        </p:nvSpPr>
        <p:spPr>
          <a:xfrm>
            <a:off x="48768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Smiley Face 116"/>
          <p:cNvSpPr/>
          <p:nvPr/>
        </p:nvSpPr>
        <p:spPr>
          <a:xfrm>
            <a:off x="48768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Smiley Face 117"/>
          <p:cNvSpPr/>
          <p:nvPr/>
        </p:nvSpPr>
        <p:spPr>
          <a:xfrm>
            <a:off x="48768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Smiley Face 118"/>
          <p:cNvSpPr/>
          <p:nvPr/>
        </p:nvSpPr>
        <p:spPr>
          <a:xfrm>
            <a:off x="48768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Smiley Face 119"/>
          <p:cNvSpPr/>
          <p:nvPr/>
        </p:nvSpPr>
        <p:spPr>
          <a:xfrm>
            <a:off x="48768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Smiley Face 120"/>
          <p:cNvSpPr/>
          <p:nvPr/>
        </p:nvSpPr>
        <p:spPr>
          <a:xfrm>
            <a:off x="48768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Smiley Face 124"/>
          <p:cNvSpPr/>
          <p:nvPr/>
        </p:nvSpPr>
        <p:spPr>
          <a:xfrm>
            <a:off x="51816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Smiley Face 125"/>
          <p:cNvSpPr/>
          <p:nvPr/>
        </p:nvSpPr>
        <p:spPr>
          <a:xfrm>
            <a:off x="51816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Smiley Face 126"/>
          <p:cNvSpPr/>
          <p:nvPr/>
        </p:nvSpPr>
        <p:spPr>
          <a:xfrm>
            <a:off x="51816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Smiley Face 127"/>
          <p:cNvSpPr/>
          <p:nvPr/>
        </p:nvSpPr>
        <p:spPr>
          <a:xfrm>
            <a:off x="51816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Smiley Face 128"/>
          <p:cNvSpPr/>
          <p:nvPr/>
        </p:nvSpPr>
        <p:spPr>
          <a:xfrm>
            <a:off x="51816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Smiley Face 129"/>
          <p:cNvSpPr/>
          <p:nvPr/>
        </p:nvSpPr>
        <p:spPr>
          <a:xfrm>
            <a:off x="51816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Smiley Face 130"/>
          <p:cNvSpPr/>
          <p:nvPr/>
        </p:nvSpPr>
        <p:spPr>
          <a:xfrm>
            <a:off x="51816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Smiley Face 134"/>
          <p:cNvSpPr/>
          <p:nvPr/>
        </p:nvSpPr>
        <p:spPr>
          <a:xfrm>
            <a:off x="54864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Smiley Face 135"/>
          <p:cNvSpPr/>
          <p:nvPr/>
        </p:nvSpPr>
        <p:spPr>
          <a:xfrm>
            <a:off x="54864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Smiley Face 136"/>
          <p:cNvSpPr/>
          <p:nvPr/>
        </p:nvSpPr>
        <p:spPr>
          <a:xfrm>
            <a:off x="54864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Smiley Face 137"/>
          <p:cNvSpPr/>
          <p:nvPr/>
        </p:nvSpPr>
        <p:spPr>
          <a:xfrm>
            <a:off x="54864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Smiley Face 138"/>
          <p:cNvSpPr/>
          <p:nvPr/>
        </p:nvSpPr>
        <p:spPr>
          <a:xfrm>
            <a:off x="54864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Smiley Face 139"/>
          <p:cNvSpPr/>
          <p:nvPr/>
        </p:nvSpPr>
        <p:spPr>
          <a:xfrm>
            <a:off x="54864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Smiley Face 140"/>
          <p:cNvSpPr/>
          <p:nvPr/>
        </p:nvSpPr>
        <p:spPr>
          <a:xfrm>
            <a:off x="54864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Smiley Face 144"/>
          <p:cNvSpPr/>
          <p:nvPr/>
        </p:nvSpPr>
        <p:spPr>
          <a:xfrm>
            <a:off x="57912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Smiley Face 145"/>
          <p:cNvSpPr/>
          <p:nvPr/>
        </p:nvSpPr>
        <p:spPr>
          <a:xfrm>
            <a:off x="57912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Smiley Face 146"/>
          <p:cNvSpPr/>
          <p:nvPr/>
        </p:nvSpPr>
        <p:spPr>
          <a:xfrm>
            <a:off x="57912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Smiley Face 147"/>
          <p:cNvSpPr/>
          <p:nvPr/>
        </p:nvSpPr>
        <p:spPr>
          <a:xfrm>
            <a:off x="57912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Smiley Face 148"/>
          <p:cNvSpPr/>
          <p:nvPr/>
        </p:nvSpPr>
        <p:spPr>
          <a:xfrm>
            <a:off x="57912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Smiley Face 149"/>
          <p:cNvSpPr/>
          <p:nvPr/>
        </p:nvSpPr>
        <p:spPr>
          <a:xfrm>
            <a:off x="57912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Smiley Face 150"/>
          <p:cNvSpPr/>
          <p:nvPr/>
        </p:nvSpPr>
        <p:spPr>
          <a:xfrm>
            <a:off x="57912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Smiley Face 154"/>
          <p:cNvSpPr/>
          <p:nvPr/>
        </p:nvSpPr>
        <p:spPr>
          <a:xfrm>
            <a:off x="60960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Smiley Face 155"/>
          <p:cNvSpPr/>
          <p:nvPr/>
        </p:nvSpPr>
        <p:spPr>
          <a:xfrm>
            <a:off x="60960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Smiley Face 156"/>
          <p:cNvSpPr/>
          <p:nvPr/>
        </p:nvSpPr>
        <p:spPr>
          <a:xfrm>
            <a:off x="60960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Smiley Face 157"/>
          <p:cNvSpPr/>
          <p:nvPr/>
        </p:nvSpPr>
        <p:spPr>
          <a:xfrm>
            <a:off x="60960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Smiley Face 158"/>
          <p:cNvSpPr/>
          <p:nvPr/>
        </p:nvSpPr>
        <p:spPr>
          <a:xfrm>
            <a:off x="60960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Smiley Face 159"/>
          <p:cNvSpPr/>
          <p:nvPr/>
        </p:nvSpPr>
        <p:spPr>
          <a:xfrm>
            <a:off x="60960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Smiley Face 160"/>
          <p:cNvSpPr/>
          <p:nvPr/>
        </p:nvSpPr>
        <p:spPr>
          <a:xfrm>
            <a:off x="60960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Smiley Face 164"/>
          <p:cNvSpPr/>
          <p:nvPr/>
        </p:nvSpPr>
        <p:spPr>
          <a:xfrm>
            <a:off x="64008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Smiley Face 165"/>
          <p:cNvSpPr/>
          <p:nvPr/>
        </p:nvSpPr>
        <p:spPr>
          <a:xfrm>
            <a:off x="64008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Smiley Face 166"/>
          <p:cNvSpPr/>
          <p:nvPr/>
        </p:nvSpPr>
        <p:spPr>
          <a:xfrm>
            <a:off x="64008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Smiley Face 167"/>
          <p:cNvSpPr/>
          <p:nvPr/>
        </p:nvSpPr>
        <p:spPr>
          <a:xfrm>
            <a:off x="64008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Smiley Face 168"/>
          <p:cNvSpPr/>
          <p:nvPr/>
        </p:nvSpPr>
        <p:spPr>
          <a:xfrm>
            <a:off x="64008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Smiley Face 169"/>
          <p:cNvSpPr/>
          <p:nvPr/>
        </p:nvSpPr>
        <p:spPr>
          <a:xfrm>
            <a:off x="64008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Smiley Face 170"/>
          <p:cNvSpPr/>
          <p:nvPr/>
        </p:nvSpPr>
        <p:spPr>
          <a:xfrm>
            <a:off x="64008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Smiley Face 174"/>
          <p:cNvSpPr/>
          <p:nvPr/>
        </p:nvSpPr>
        <p:spPr>
          <a:xfrm>
            <a:off x="67056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Smiley Face 175"/>
          <p:cNvSpPr/>
          <p:nvPr/>
        </p:nvSpPr>
        <p:spPr>
          <a:xfrm>
            <a:off x="67056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Smiley Face 176"/>
          <p:cNvSpPr/>
          <p:nvPr/>
        </p:nvSpPr>
        <p:spPr>
          <a:xfrm>
            <a:off x="67056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Smiley Face 177"/>
          <p:cNvSpPr/>
          <p:nvPr/>
        </p:nvSpPr>
        <p:spPr>
          <a:xfrm>
            <a:off x="67056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Smiley Face 178"/>
          <p:cNvSpPr/>
          <p:nvPr/>
        </p:nvSpPr>
        <p:spPr>
          <a:xfrm>
            <a:off x="67056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Smiley Face 179"/>
          <p:cNvSpPr/>
          <p:nvPr/>
        </p:nvSpPr>
        <p:spPr>
          <a:xfrm>
            <a:off x="67056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Smiley Face 180"/>
          <p:cNvSpPr/>
          <p:nvPr/>
        </p:nvSpPr>
        <p:spPr>
          <a:xfrm>
            <a:off x="6705600" y="2312555"/>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Smiley Face 184"/>
          <p:cNvSpPr/>
          <p:nvPr/>
        </p:nvSpPr>
        <p:spPr>
          <a:xfrm>
            <a:off x="70104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Smiley Face 185"/>
          <p:cNvSpPr/>
          <p:nvPr/>
        </p:nvSpPr>
        <p:spPr>
          <a:xfrm>
            <a:off x="70104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Smiley Face 186"/>
          <p:cNvSpPr/>
          <p:nvPr/>
        </p:nvSpPr>
        <p:spPr>
          <a:xfrm>
            <a:off x="70104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Smiley Face 187"/>
          <p:cNvSpPr/>
          <p:nvPr/>
        </p:nvSpPr>
        <p:spPr>
          <a:xfrm>
            <a:off x="70104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Smiley Face 188"/>
          <p:cNvSpPr/>
          <p:nvPr/>
        </p:nvSpPr>
        <p:spPr>
          <a:xfrm>
            <a:off x="70104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Smiley Face 189"/>
          <p:cNvSpPr/>
          <p:nvPr/>
        </p:nvSpPr>
        <p:spPr>
          <a:xfrm>
            <a:off x="70104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Smiley Face 194"/>
          <p:cNvSpPr/>
          <p:nvPr/>
        </p:nvSpPr>
        <p:spPr>
          <a:xfrm>
            <a:off x="73152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Smiley Face 195"/>
          <p:cNvSpPr/>
          <p:nvPr/>
        </p:nvSpPr>
        <p:spPr>
          <a:xfrm>
            <a:off x="73152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Smiley Face 196"/>
          <p:cNvSpPr/>
          <p:nvPr/>
        </p:nvSpPr>
        <p:spPr>
          <a:xfrm>
            <a:off x="73152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Smiley Face 197"/>
          <p:cNvSpPr/>
          <p:nvPr/>
        </p:nvSpPr>
        <p:spPr>
          <a:xfrm>
            <a:off x="73152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Smiley Face 198"/>
          <p:cNvSpPr/>
          <p:nvPr/>
        </p:nvSpPr>
        <p:spPr>
          <a:xfrm>
            <a:off x="73152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Smiley Face 199"/>
          <p:cNvSpPr/>
          <p:nvPr/>
        </p:nvSpPr>
        <p:spPr>
          <a:xfrm>
            <a:off x="73152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Smiley Face 204"/>
          <p:cNvSpPr/>
          <p:nvPr/>
        </p:nvSpPr>
        <p:spPr>
          <a:xfrm>
            <a:off x="7620000" y="5334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Smiley Face 205"/>
          <p:cNvSpPr/>
          <p:nvPr/>
        </p:nvSpPr>
        <p:spPr>
          <a:xfrm>
            <a:off x="7620000" y="8382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Smiley Face 206"/>
          <p:cNvSpPr/>
          <p:nvPr/>
        </p:nvSpPr>
        <p:spPr>
          <a:xfrm>
            <a:off x="7620000" y="11430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Smiley Face 207"/>
          <p:cNvSpPr/>
          <p:nvPr/>
        </p:nvSpPr>
        <p:spPr>
          <a:xfrm>
            <a:off x="7620000" y="14478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Smiley Face 208"/>
          <p:cNvSpPr/>
          <p:nvPr/>
        </p:nvSpPr>
        <p:spPr>
          <a:xfrm>
            <a:off x="7620000" y="1752600"/>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Smiley Face 209"/>
          <p:cNvSpPr/>
          <p:nvPr/>
        </p:nvSpPr>
        <p:spPr>
          <a:xfrm>
            <a:off x="7620000" y="2037773"/>
            <a:ext cx="228600" cy="22860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Smiley Face 213"/>
          <p:cNvSpPr/>
          <p:nvPr/>
        </p:nvSpPr>
        <p:spPr>
          <a:xfrm>
            <a:off x="76200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3962400" y="1752600"/>
            <a:ext cx="685800" cy="559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6" name="Smiley Face 215"/>
          <p:cNvSpPr/>
          <p:nvPr/>
        </p:nvSpPr>
        <p:spPr>
          <a:xfrm>
            <a:off x="73152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Smiley Face 216"/>
          <p:cNvSpPr/>
          <p:nvPr/>
        </p:nvSpPr>
        <p:spPr>
          <a:xfrm>
            <a:off x="70104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Smiley Face 217"/>
          <p:cNvSpPr/>
          <p:nvPr/>
        </p:nvSpPr>
        <p:spPr>
          <a:xfrm>
            <a:off x="67056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Smiley Face 218"/>
          <p:cNvSpPr/>
          <p:nvPr/>
        </p:nvSpPr>
        <p:spPr>
          <a:xfrm>
            <a:off x="64008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Smiley Face 219"/>
          <p:cNvSpPr/>
          <p:nvPr/>
        </p:nvSpPr>
        <p:spPr>
          <a:xfrm>
            <a:off x="6096000"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Smiley Face 220"/>
          <p:cNvSpPr/>
          <p:nvPr/>
        </p:nvSpPr>
        <p:spPr>
          <a:xfrm>
            <a:off x="5786582"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Smiley Face 221"/>
          <p:cNvSpPr/>
          <p:nvPr/>
        </p:nvSpPr>
        <p:spPr>
          <a:xfrm>
            <a:off x="5481782"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Smiley Face 222"/>
          <p:cNvSpPr/>
          <p:nvPr/>
        </p:nvSpPr>
        <p:spPr>
          <a:xfrm>
            <a:off x="5176982"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Smiley Face 223"/>
          <p:cNvSpPr/>
          <p:nvPr/>
        </p:nvSpPr>
        <p:spPr>
          <a:xfrm>
            <a:off x="4872182" y="3200400"/>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Smiley Face 226"/>
          <p:cNvSpPr/>
          <p:nvPr/>
        </p:nvSpPr>
        <p:spPr>
          <a:xfrm>
            <a:off x="7624618"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Smiley Face 227"/>
          <p:cNvSpPr/>
          <p:nvPr/>
        </p:nvSpPr>
        <p:spPr>
          <a:xfrm>
            <a:off x="7319818" y="2873664"/>
            <a:ext cx="228600" cy="228600"/>
          </a:xfrm>
          <a:prstGeom prst="smileyFace">
            <a:avLst>
              <a:gd name="adj" fmla="val -4653"/>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Smiley Face 228"/>
          <p:cNvSpPr/>
          <p:nvPr/>
        </p:nvSpPr>
        <p:spPr>
          <a:xfrm>
            <a:off x="7015018" y="2873664"/>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Smiley Face 229"/>
          <p:cNvSpPr/>
          <p:nvPr/>
        </p:nvSpPr>
        <p:spPr>
          <a:xfrm>
            <a:off x="6710218" y="2873664"/>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Smiley Face 230"/>
          <p:cNvSpPr/>
          <p:nvPr/>
        </p:nvSpPr>
        <p:spPr>
          <a:xfrm>
            <a:off x="6405418" y="2873664"/>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Smiley Face 231"/>
          <p:cNvSpPr/>
          <p:nvPr/>
        </p:nvSpPr>
        <p:spPr>
          <a:xfrm>
            <a:off x="6100618" y="2873664"/>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Smiley Face 232"/>
          <p:cNvSpPr/>
          <p:nvPr/>
        </p:nvSpPr>
        <p:spPr>
          <a:xfrm>
            <a:off x="5791200" y="2873664"/>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Smiley Face 233"/>
          <p:cNvSpPr/>
          <p:nvPr/>
        </p:nvSpPr>
        <p:spPr>
          <a:xfrm>
            <a:off x="5486400" y="2873664"/>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Smiley Face 234"/>
          <p:cNvSpPr/>
          <p:nvPr/>
        </p:nvSpPr>
        <p:spPr>
          <a:xfrm>
            <a:off x="5181600" y="2873664"/>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Smiley Face 235"/>
          <p:cNvSpPr/>
          <p:nvPr/>
        </p:nvSpPr>
        <p:spPr>
          <a:xfrm>
            <a:off x="4876800" y="2873664"/>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Smiley Face 236"/>
          <p:cNvSpPr/>
          <p:nvPr/>
        </p:nvSpPr>
        <p:spPr>
          <a:xfrm>
            <a:off x="7624618" y="25954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Smiley Face 237"/>
          <p:cNvSpPr/>
          <p:nvPr/>
        </p:nvSpPr>
        <p:spPr>
          <a:xfrm>
            <a:off x="7319818" y="25954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Smiley Face 238"/>
          <p:cNvSpPr/>
          <p:nvPr/>
        </p:nvSpPr>
        <p:spPr>
          <a:xfrm>
            <a:off x="7015018" y="25954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Smiley Face 239"/>
          <p:cNvSpPr/>
          <p:nvPr/>
        </p:nvSpPr>
        <p:spPr>
          <a:xfrm>
            <a:off x="6710218" y="25954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Smiley Face 240"/>
          <p:cNvSpPr/>
          <p:nvPr/>
        </p:nvSpPr>
        <p:spPr>
          <a:xfrm>
            <a:off x="6405418" y="25954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Smiley Face 241"/>
          <p:cNvSpPr/>
          <p:nvPr/>
        </p:nvSpPr>
        <p:spPr>
          <a:xfrm>
            <a:off x="6100618" y="25954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Smiley Face 242"/>
          <p:cNvSpPr/>
          <p:nvPr/>
        </p:nvSpPr>
        <p:spPr>
          <a:xfrm>
            <a:off x="5791200" y="25954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Smiley Face 243"/>
          <p:cNvSpPr/>
          <p:nvPr/>
        </p:nvSpPr>
        <p:spPr>
          <a:xfrm>
            <a:off x="5486400" y="25954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Smiley Face 244"/>
          <p:cNvSpPr/>
          <p:nvPr/>
        </p:nvSpPr>
        <p:spPr>
          <a:xfrm>
            <a:off x="5181600" y="25954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Smiley Face 245"/>
          <p:cNvSpPr/>
          <p:nvPr/>
        </p:nvSpPr>
        <p:spPr>
          <a:xfrm>
            <a:off x="4876800" y="25954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Smiley Face 246"/>
          <p:cNvSpPr/>
          <p:nvPr/>
        </p:nvSpPr>
        <p:spPr>
          <a:xfrm>
            <a:off x="7628082" y="23287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Smiley Face 247"/>
          <p:cNvSpPr/>
          <p:nvPr/>
        </p:nvSpPr>
        <p:spPr>
          <a:xfrm>
            <a:off x="7323282" y="23287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Smiley Face 248"/>
          <p:cNvSpPr/>
          <p:nvPr/>
        </p:nvSpPr>
        <p:spPr>
          <a:xfrm>
            <a:off x="7018482" y="2328719"/>
            <a:ext cx="228600" cy="228600"/>
          </a:xfrm>
          <a:prstGeom prst="smileyFace">
            <a:avLst>
              <a:gd name="adj" fmla="val -4653"/>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63985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3400" y="5532437"/>
            <a:ext cx="5334000" cy="2849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a:t>Iglesias, C. P., A. </a:t>
            </a:r>
            <a:r>
              <a:rPr lang="en-GB" sz="1800" dirty="0" err="1"/>
              <a:t>Manca</a:t>
            </a:r>
            <a:r>
              <a:rPr lang="en-GB" sz="1800" dirty="0"/>
              <a:t>, and D. J. </a:t>
            </a:r>
            <a:r>
              <a:rPr lang="en-GB" sz="1800" dirty="0" err="1"/>
              <a:t>Torgerson</a:t>
            </a:r>
            <a:r>
              <a:rPr lang="en-GB" sz="1800" dirty="0"/>
              <a:t>. "The health-related quality of life and cost implications of falls in elderly women." </a:t>
            </a:r>
            <a:r>
              <a:rPr lang="en-GB" sz="1800" i="1" dirty="0"/>
              <a:t>Osteoporosis international</a:t>
            </a:r>
            <a:r>
              <a:rPr lang="en-GB" sz="1800" dirty="0"/>
              <a:t>20.6 (2009): 869-878.</a:t>
            </a:r>
            <a:endParaRPr lang="en-GB" sz="1800" i="1" dirty="0" smtClean="0"/>
          </a:p>
        </p:txBody>
      </p:sp>
      <p:sp>
        <p:nvSpPr>
          <p:cNvPr id="4" name="Content Placeholder 3"/>
          <p:cNvSpPr>
            <a:spLocks noGrp="1"/>
          </p:cNvSpPr>
          <p:nvPr>
            <p:ph idx="1"/>
          </p:nvPr>
        </p:nvSpPr>
        <p:spPr>
          <a:xfrm>
            <a:off x="4800600" y="1579081"/>
            <a:ext cx="3810000" cy="2675074"/>
          </a:xfrm>
        </p:spPr>
        <p:txBody>
          <a:bodyPr>
            <a:normAutofit fontScale="92500"/>
          </a:bodyPr>
          <a:lstStyle/>
          <a:p>
            <a:pPr marL="0" indent="0" algn="ctr">
              <a:buNone/>
            </a:pPr>
            <a:r>
              <a:rPr lang="en-GB" sz="2400" dirty="0" smtClean="0"/>
              <a:t>As far as patient experience is concerned, falls are just the tip of the iceberg – the fear of falling has a QALY burden of 6.4 times the total burden of falls and fractures in the elderly </a:t>
            </a:r>
            <a:endParaRPr lang="en-GB" sz="2400" dirty="0"/>
          </a:p>
        </p:txBody>
      </p:sp>
      <p:sp>
        <p:nvSpPr>
          <p:cNvPr id="2" name="AutoShape 2" descr="data:image/jpeg;base64,/9j/4AAQSkZJRgABAQAAAQABAAD/2wCEAAkGBxQSEhUUExQVFhQVFx0bFxgYGB0bGxsfGiAcGRwcGBwYHCggGholHB4aIjIhJSkrLi4uGCAzODMsNyguLisBCgoKDg0OGxAQGzQkICYvLywvLDcvLCw0LDAsLCw0NDQsLywsLC8sLyw0LCw0LDQsMC8sLywtLCwwLCwsLDc0LP/AABEIAOEA4QMBIgACEQEDEQH/xAAcAAACAwEBAQEAAAAAAAAAAAAABQMEBgIHAQj/xABFEAACAgEDAgMEBwQHBwMFAAABAgMREgAEIRMxBSJBBjJRYRQjQlJxgZEHM2KhQ2OCscHR4RUkcpKTovAWU7I0c4Oz0v/EABkBAAMBAQEAAAAAAAAAAAAAAAABAgMEBf/EAC8RAAICAAUBBQgDAQEAAAAAAAABAhEDEiExQfAEIlFhcROBkaGxwdHhMjPxFJL/2gAMAwEAAhEDEQA/APcdGjRoANGjRoANGjRoANGuXcAEkgAcknsPx1kfEvbhSSmzQTn1lJqFfnl9v5Be9d9ROcYK5MaTexr2YDk8DSDf+2G1jbBXMsn3YlL/AKsPID8ib1k5trPuvNuZWkUc4304F+dfb/4j251QbxnaxjGG9weKXbqAhJNAdQkKxJ+6WJ9AdcU+2t/1r3mywlyaTc+125b93DHEPQysWP8AyIR/fqod9vJO88n4Roqj+Yv+es/4f4ru91mNrDDGURnZaLvQJWi8gVQ5ZWABTupvHVXpTT7OTdSbuUKjIEXMqsofHIqkZVOMiFFHlDlVkLzSnjS3kWlFcGlfbyj35Jv7c7D+QOqziMd5I/zlH+Laze62u1EELh433DSNmq06qnOOXrd49/M1sKFcd+Jrt626wMcxCRPJjwZDhTKuNWPrOy0LTg40MnBvdl2aFWj9JI/ylH+Dasxyv9mR/wApG/wOs94k22fcL0co4ajDswJJo/WEZAkOVoZn1BPBIbUwh2sm88pWLal7JegcQnZMu1yfmF7VdiclbML8jSR+Lzp/Sv8Ag1H/AOQOmO29qJB76ow+Itf8WB/lrHeE7IyySqkpjhRZHEjk0QGIQFSQAcAGYn0IoDnUWzjldJZEyAhx6hHlosA1DkZEBlJ4rnuSCNXGeNHaT+omovdHpu19oIX7kof4u3/MLX9SNNEYEWDY+WvHF8UlTnFZACQaIVrHcZLYDD1Ui/jWmnhHtOgYBZDG5NYPSFj8Bfkdv+466sPts1/NX6dfgzlhLg9R0aQeH+0QbyyCiPUA/wA17j8r/LT2OQMAVIIPYg2D+Fa7sPGhiK4sxlFx3OtGjRrUkNGjRoANGjRoANGjRoAg+mJ94aPpifeGk/0Z/ut+mrQU/cNkc+X14/y/noAvfTE+8NH0xPvDVDptammoVYx/X9f8dfUVuLVvmMfW+/6aAL30xPvDSvx/2p2+0S3Ys7e5EnLue1KPxI5NDnSP2l9oei4iiTPcsLCEeVB9+X+HsasE/wA9Z6LaRxIdzumfzUGmK+eQjgRwLVgGyKA5v9MMXGyvLHVlxjerJ9zPPv3/AN4YCP02yMRGBybncC2Py7UvABvVHxP2n222GECjcSA4hgMdtGbC0CvvmyO3HzU8aoS7yTfyrtsH2+3c30wKLLyHaRhfUAYYlVNAuuV+q+XxWPbDfbVVEvUV9uJf4LcWAB74zIIBxLLfHbXE4KTuTt/JGvkibxtZ5I4dxutwGjmkeNEK0sbKGKv0lBXHyMRkHZfIWJsgSbnxna7bfiXZRh4o1XHMsPrakR2UkE4lGUdu+RHxOcbdMyqGd2x7ZFm4NcCzx21Ksi83Zu/SqBrRSHRZHjE1zESsgnZ2kVKAPUJZgOMlWz6EX62edV1r5ajk5Ngd/wDw/wA9dIp+GpaRRajcepNdzXegLNXx2B76eb/woIrMjg9MgS5MOMiqoFxXlycmxJFJiTRNaUB1NgigwxNrY+t+rJIsWq55VfZNarcqBtgEjCoOiAMSQjhnEkSMxxISlWxXLEckgaUYJicmmZwGqPYG6/Lg/odSJIPjplg7rEgQ9OGNR5gqkGgZXdh77M4J8in3xYBvVIxg1IOVJKkgMMWCqSrB0U5U6t2HB7cazlhrWtRqQB1+WraeIMq4iQhbBK+hK8i/jVDg8ahVl74ng32/L/I/roYj0yrniu/Nj/L8tZZV4lWTT+I3tottHhGkWWDG2ILWAWsG6yb0PNE3XMnim0224njg24LI4VCZCayAZncsfMBiB295u3FkUZXvL4HtQP8A5Wo4pSlYlhR5qwTz8RrReZJ8G5n2jlA4mjRmUxu3IKtiTDJV1foeOR5b1rPZr2wRwSjkEe/G4p1+Oag0wFjzqfx+7rPbDfpGkqmPJ50EbSMPdUX2FX3NkXVknVDxfwao4J7KTPkwC+/EBwLYnnviewN8V21aim7Tp9fEWp7VsPG4pR7wB+F/zB9R/wCEDVv6Yn3hrxfwD2gZJBFuBjIWxU1ishBoD+rlvy+gJI4FhT6R4X4j1AAQQwse79rnuPQ/3+nwHdg9ovuz38fExlDlGg+mJ94aPpifeGqCIw7qx5+78v8APXQU0RixJHfH5H/Ma6zMu/TE+8NH0xPvDS+KKhyjevpfeh8Px110+/kbmj27V6f36AL30xPvDRqnifgf+no0AM9GjRoANZj2w9pTt8YIMX3co8ik8Rr6yyfBBRq+5Feh1d9rPaBNjAZCMpGISGMd5Hb3VFAn5mh2B1hvD4Fgjm3m+cMSctw4/pH4wgiH3RwKHfjntjhjYrj3Y7suEb1ewbeCHZQNuNwzPmbJ7y7uTk0oJvDvQugCSeLJQqkviKzb6aURDbxl40J+qUozAQgECuFGTWGJkWgoC3xu23G5y8R3Cl9vEyo0MZA6aMyN047OLj3VkvHLI0SAAM77U+LLu91JOkQiSTCk4vyKFDPXGfHp2FfjrjSS0Wvi/E2362LHj3tEd1Ft4ejHFHtlxQA9QnsLLFFoUKoD42T6KYxqNRqdBpMokQatbWLJlWwuTBba6BYhVugSAWKi6NX8L032Ps0rxq77uJCY+oUCFsY+ad2aRFVSBeR8psUTY1Du/C5Nu4PkkClJAfksgZTIl5IpZMb5HzvjUOroLK8m0dJGjYU6miLFdsru6xx82XauddywMjFHUqy91YUR+I+Y5+d6b+NwncKN1GuUfTQuyyJjGY1zaMhsZMlK0cgppKx9dX9g8W+WQPSzozZBLJW+Y3VGYsitktgHEmyQSdRK1QWZbcwGSN0BoujLfwyGN/hzrZ+NtIEjlM7oN0zsBbHBAsZGJBGBVgeFoOJCWvHWY2kLkrUeVSRh1PFXIiFbPZgzLwfS9aD2s87BQL223iaOMDv01T60sSRyyoeboKoJK5AtUf4/b4Ce5A88RjD/AEaNgrJbCBerImSrJMMVoAW3uiXlaJthU3jUjO7FUKbZWqGo8IqIsGMjyyE4E5AniuwIs3XiDK8cs7MRtoUycgC5lVJKTIo2JODZv3CMAKZdQwYLBKqhUylRhFmjsFhiOcrYngFsUyPdQnJLUKlh910ukhJ6ldddPEwBJBGJAYcWuVlc1vJLrjIC+PiNX/CNuSwNWAjMbuu6oikjkKxLk/ER0LGQN/eQyGER55jqZFBEqBwCAkaBHpVByPZiSBzxWuOOXlmlszZU0T6AhSfmRlX4haJHpmt+8NQtq9vdu0fSgJyeGOpSPWaQ9SZrHpkUX4WpGq7bcLGJZH6cbAEOVGNHsSzyJ39CLBsUTrScVGWVCvSyodd7HciKRJMFfBlcKTiCVurIB7X6g/l319ki8iyIyyROaR17GhZHPqPWrAsC741VY6KAb73YnfR73dTYIFQSY9xI1FemnwICql8ks/YA0ePZvx94nWCdrPuxSuay+EU185dqYm+B8iE7fmODypphYK5KfRxdg+hA083e2HibxwbeBUEe3K4tQDBCtlithfMwCgZE5NdDWmktH118ydj1bwbxMSijYYcc97Ho38Q/mOfiA014p7D+0jBlhkctJjcTHvLGBeJP/vJ3B7kL60S3r/hu9EqAg3x+vzr09ePQgjXb2bHbfs578eZlOPKLmjRo12mQaNGjQAa5kcKCSQABZJ7AD4661hv2meIswi2EZpt1ZmYf0cC/vCa9X9wD18w1MpKKbY0rdCfazP4nvPpINRDKPaD0EYNSbhr7kkEDsK470dIPGvF4d5uo42cR7CEhY2egjWSJJc2GBdxYWzRUsQCxGm/tPu/o+1TbRUk26XsLBj260iquPOTkooA+833b1mvH95LtNtL4bLt1WSRopZJeplYXApguAq+ljRY4kNV8a87V6vd/JcI3rhCv2i346ku328zvsUkHRUny0oFUcQWVWyCkk8Kteh0m0a+qNMskQaY+ERRtKiykKhNFm90fNuDYHfHsxAB4J1H4PsDPKsSsis+VFyQCVUtVgHkgH9Dq9ufApoldpAiBHw5kW2YMFxjr943N0OQO9HjUN60I2Wy3kc0kcG33CUpeXBAwzxI8zySqoadmYHj3EzNZBHWx4141tV20rhV3I27p1ST5LcrZiNcgKW8wqyKur1510zypBu6KsKN9iCCOCDxVemn0W0AikiadTFOIwclVUYcTIyMZzkKJBtVJVnoFkCEUU9lt+fvsLYvTeBGB5FOUmakDpECdYuqwRjlC/VDiJMsQMaHcPY48PlUPtzHHHG43BCuMmk6adJ5s5HF0AdwCAFUhcaBIs2fjGUnh5nDBoUk28sxq+nKqrFJJmpNqbDGxRJNlSdM9iDUTVGu4YbzbpGScRO+5WTkMSSgjp/mg+BrWsI66O9OuvMlvxI/ZjfKZ3JBV5XlaJWOLK72eBdhwjuCQDQVvdoky+OLNMhZZZYokhfqESmsXVem8yO7sVos+HDYISxUsFK/xfeOm6lwErMHVQyghwYsAJWqJyC5jK2E83WABGWmabfcRRsVG3R17hjJMfIcmyJcAtkuRfBmyAuzWsnJJ6v3cPXr9Da8hr4ti0MSgyRmRbISfomMtgCztGcryyNAsDkxINEitt9sV3MjN11EQLMWclBGpbph8mkHVyQSh/f8AdB4cAU5tpuWCpJLtV8yMnknNlLZxNM7hvMglB4OQLj7OupNt0ts9hF6swU9PDABCzMEAVXDZxqGDAUqoOcb08PESuSd1rv1uJxvQq+CbZSZnkdkwZXBLBRHGsMa5FftKHefhyy2rAC2JNg+PNG0qBWhl6b5YssilwVxeErbKGXOw4HlxINAHUPg2zjeGW1jiL7V9vPIqgYShY3WQc0yuG6oJPFXfm0SAiBGLVuG2yJKjsQomaJWjLk+RscVLCjYZ7OKYnOK5W/21XzqxtknhvhKtGhKoZWdmUSjNCLeMBrPc4SNn3WyebI1APHHdqp4ZkjMzAs5idFxLYywhX5VlIYCRQD5ksEacb3GRXl28ihIupgxurKsGYV72KyTgCve710zebn8NqgtiZUweMkZU4FhStVE/Hka1OQFlvKc6gtWuv2U7ZY8d3I3MY3LM6y2F6cjIckPrD0iVZVNeZaBBN2QDrPnUj3dUcieQQcr+BB5v5VeuZIiAT5SFrLFlbCziA4Ukp5vLZABPAJPGhvM9BrQhY6l2W/eInCR0VuGxJBo9+VGQ47leeOOQNQNqNjppAMPHNlAsO2+jyXuFXKVo6KRuKZQpTyrVHgX5QpPoTs/YT2k6qgmg4bCVewWT1q+ySVY7gEVflOsf7PeODaOz9JZG6bqrOxCoCM3JUIxPC35aLABfQEQGCXwzcRNMAsc0aiXt+7PAkNdmjPJHw4B81i2m1a3W3Xn9ST3+NwwBHY660k9nN9muLHzC754seo+TDzf83w0716eDirEgpGEo06DRo0a1JPjsACTwB3OvK/Z1vpu5n3shqOdiEs8JtduSO/p1G5PPHFHWq/ab4i8WwdYTU24ZYIzzwZTix4INhMjfxA1jvaBk2nhphQE/SMdrGo7mKJT1O3NsoYE/Fhrl7Q8zUON36I0w1yLdmn+0Zt1v2nMAjV2RziVQL5YkKOCMcKchhyZOBYJ1id7v5dw5lndnlcDJmq+BwKUBQB2oADv8Tpz7RPsW28Cwre7SVjKxiZMUIYrH51AsXFVXQUmzlbU/ZrwZt5P0EJDmN2U8YgpVZ32Q3jY5BZe/IPPd9589UaoV67XXyVCrMrDEozKwPoykqwP4EEfloikU1RBvtRHNfDQUeg+w+wi+jGUrk7u0UjDvEh4tmHmUHy0EK++rMfg2h8MllTGdiCEMW45UKSmRSdGwDW0lOEY0cySpK0cb7K+ICMujO0YdSQyk2WVTjGaVsVZqOYUlCtiixYP9j46Ykgj3QKTrNXRWNsRH2qIKcZExYWUZ24RzkPeyeHKs8euvxsS2rpi72s2n18swa+pIWKYsCgdpFUkvWWbRyMMRwD6jzas+AbqZqUxSThEACxgMcQGoOCwHYDAeXKjkzdjP45u1nZYZc1GTgFAWiMpVBG0brlSqhZS1PixkyBu9cw7uR5Idq4MSqjA9OZBDRTrtKVMTqxxWxbMLbuBZ1bq1m51fXAuNDjxzYwQtGhTbB7kUgbg7eZ+Aeo8cSQxrYskNmPMALFk/fEdoIpLMO8MoJcyR5N0mywRY2oLLKQxByLgCwb134r4irRqm2lYRqxdUjYBWBYXIJHNzPHKY2pcVUWcTQtn4HuDuJM2jQskSCSYIVaymaFWDcooKxsqgXIb8osazmnmvbr3fQa2O/FE6MXVW7gaOY5sQMUdDKcMhHG2JPCKvPHqQaPie+aSCeJFlaZZ3lIVXP1JMksIJUEEAAADsxU45DnUPtNtunCfD9sMVkR+OLZ52laOPyqPIjEtiBSrybCk6122ZUDhSAHZifUnInkZWRxVV2AUDhRWScIJa66lU2JpHaXcbCUR5Rx5zFgbXAiVlo/abGaMV6mQ/A6sL4eFjCTrcpZ5HAdslSRz0UJVhTdNKoGrBq7J03bcE5ef3lxNEDgWAOPTk/qdZjx/xQpuJGMjRiUCmYKykFFTp1JShlZTIlkX1GrLzrptxlDKuNvTpL5i1TsvbLZJIioizYO7STM5PJiZ1CsHa182ZJUXSqvqCEfiu86u4dytjLHE/BKGDY823LEegP4afNvWkl3DbYxhjHEW4GLM/WVOs/IxiEYJwPdmBvhdU9xsgIZIoI0mnmcvAhUMJFjKZSu0pHHnZHBKkFiqVVm/ZZlo9hZqK+03DOkuW1RGVSVkdGESgKobqF1u2awqq7cMgI4NouozNdsXY2STySeSxPpXcn3QAbGNjTmNxGrCRB00MImiARsyDIi9OUGzAssaAM2TiyPKeNVfCYopGKygBaMmADsHVGyKgYHqKPIgXLKyTRLKQ3Buo8gnpZe8HiMj+fLBQHQkOI3VhlHbglgaGRjQkEOqn/wBsW9t4YRtmybAhIoouoUCowrFniikESh5Tgsa3wWsnLHVPxbxKWOZViRpJWVFMPDYswDoHKsY4yQygjIWFkPukMLXivjEUgWOOYxhXKqyjqIXa4iNwppijscARa8Lz6GVKWHK6rry64BpMyPiMQViVVljZ5BGH94dNsWQ/xISAQeRYuzZ1RbWs9ttnVk4J0p3SKMEWUeHbM+IuyFkUDsOG/C8kx1riQyyCLtHwOQQQaI7H4frx+R4083eybdbOXd7mclkEccYbHz3VooUBVxLFQALtCTd0M+2r/s2dqu4Vt0PJYuo2cuKPk8is3LYmvtYgX6NPmM1f7NPF2MaozZSRN0muue5gY/2QY79cSeTr1iKQMAR2IvX5+8F3Kx+IkIGSLcZxBW4I82cBPPvClUHn3j+OvcvAd31IwfXv+vf/ALgw/LW/ZpZcVx4epnNXGxlo0aNegYnnHt7uTJ4ltYfs7aGTcsK4LPcEIv0IbI/lpH7Xh33u32yRGZdvCqMoIBdpSJJALB8xEaEg+XEmyoa9NtoOv4tvGI7TwwDn0iTqt+Hc6z2y3G8l32+3W06LujSuA6kjBC0KFTmKd0j93lWwGWPB15+I7nN+kfuzeOiXxM17W+NHebppjCIKUR9MGyOmWHnNAZ3YNDjEDmr029idx9FTczTFo4ZYemHX94GskGMc89zyOwUny4lsusvUkDSOxDyBpHoFqZsnYCqyosQKq+KrjWy8J9qItpFKuYlfqXEsaPGtdOKOnyyURgRqeHZmyIIU3Uytp1+PyV5DeJIZI237oqt0y5kl2sDOCCAHKomTSFiFC9Q88cEEDOr7VdRXTdmSWIEkIyx+Zb7ZRIpinUeZXXynEqaLBtUv9oVtplDuOv8ARlji6hfAQWZTjdJGzqqoOCQPdAB0l3UTpalGEnlxQqQxLEYAAizkRx8dT7KMdHq/p6C4HPjvhH0WZY8xKrRrIjgUGViyix2u0JNccjWx9n4b2+2daLovKsT9lZIVw9IpcAAHI5AKtYrFR+0JRHJtYOC0O0TJh65MwA/AYMf7epfYYOF3D4F1LqCFzLjps4ZwhNOuMwY4fcYVkRllNyjC09dPeVo9yt7XbjPbvnKodGkMcdgTCQl2iVUUlogilgSSo71YKnUvirrGEliYCQOT1YzV5h7AAPkpkmySuGdzQya9Dud0s31Yd1ljbIYU0sEkY4LKLCjFmFt9WwLKTTqTmvGvElheNJYwZJQWyVh03aFp40IkYMXZ4itebKglm61pHEc1Ul0/8JqnofEaaZCspmlSwy5M5kU3QkgbFnjN8BqwN48+jXwyfb7ON3O5cpPwAm1OVVYzUO0YLgWGwQNjkBRGudwFN7ZnQfVyqzFSU66hEPvEl0jZwrGS8ySCWojUHiG7ky56IYGOyrBlbKPfqxbLDG1oXYI4NmuVki2ov1f1Hb3LcXi0IDbkvluJGKIjq5bDMxqgaGLGEyYq1YEsXUEEUdXPDfHYpiFtopGJCxTAxs2Jo9LIASi/u8n7oPGqO63kadEIrvJBGqKInbp2gkxDsiGR2ZiPcjFtKovUniMMDpJGVFheo4aIdJmRRaIWruWKhsWZzhZON6xxIQlrWpUW0PxGTfBodyeFX5sx4UfidJ/Et4DIkaRbmTJgjSpDuYSgYjIxyqoyUVbXiPdPNUYpUyhKlVcvuumMwHoKiuAA9jkmufQfnqj9B6sJVUSWOMLKrttoMnG4MYHRRYDHR7t3NpX4CwYwbvdA5ZkSbOb6PJICJ3ViVEjG9yFa8S2bdQxgY4k+ZXJIAHd9v/GiIxHDIqyOpBeQmIqvcpGrgVILAYtRB9ORSHwqWtpuYUj7s4GKKLUJFIoVIlVRiZGBpeavVLbb5f6Ugw15i3KheyyCuckv0I+rLi/Ig1ag7vkmwn20kKsjRtGjY35QEOJyByUYk5USSSTitk0NTvsN1Jt3KNjUKvHQAlYJfRZQi9R6IOFk3RoHXULyQ305JUKsFeLLF7DBT0y1RyqfMAwKn3T35Fr/AG/tlmKlg7wxmIdJBiuAhaVUtrIeSQeZiK6FH1JipJZt6Haeh3uPrppIjJ9ZJ01hMRCM4YZbp/MR08yrJlbSAXRogHpPAduGaZkdNtDUnRZXSULtlSQrHG9FwZMBktqAHUckENIIYd2iSF3UcizSlRYzV1cMrqKPfJeDXrpZ4v4pOPC9uJWTPcY5YLhUYjVjGfM1guReOIo1Xe98CSfeluiJJ7IWe0IknnjgRbkj6jSEMcepuCkshJY0EQjAc9ga+Gk83hpFhZdvI4BLRxTxvIoAs2itkaHehxrR+x+8SPb77cGMO8AWg32mcEgv/BZAJ/gY81rD+N7yw7SMWkOUgIvLIW2S1ylN62KHGh5pvM+R7Kix9HcmgjEkWKUmwBdgjgrXOV1XN1r5PEYXpxYKA+UkZJKndGri1bvXcEEcEa1jJT9KQqJBL0UeRiiyuUiluRUQwCapgAZEcMU+yeTn/aXxIzOoYuzwp0nd1VHd0Z8yVj8q0xKgD7vz08jV310gzanft3vpdwke4SAQJEBHC60frIreiwAXJaalFgYNzdgesex2/EgBWsZAHUDsFkUSAD5Ahv115hIN1utiR9WNttD1HCricpFLXZY5MEkLlQFX6zuSMRpP2Vb0tt4bItA8RA9DC9gf9Jl1LdZZ+D6+gVuj1bRo0a9Y5zy72HUiXcy3Z+l72b8lIhX+46x/hvh058M3G4Wd44sELx8Yy9UAui8ZDvj71MwYFfU6j2FlrZu5P9Bum/5ppDrJt4Ptx4cZzuAJM0EUeV59hJceXlYW3oCgSjfJPmJ375M6PwjNHXzRr6NMsZeBbF5pVWMxgqVYdQkJYYFFPlPDOAvIrk36X6dHtotw8Erghdu7Syl3swK8RkKuSSQVkxpbNGytBaGO9mfCCg6/WGKiLrwCIsWinsFCwcESGJ8goWwWQd9Nfa+U7TbLtAxM+5br7tzQcgnyRtj3PABP2hE1++dJRU7t6LjrxIb1Mz4z4md1PJOVx6h8q+qqAFRTXqFAsfEnVrdbcNsoWZQcdy4X408Ubn/uT+Q0s2sGbBfNz3xFkAckgAGyBdfE0PXW1/2V13SA0se0XqTopAOcv7uBaNqqRphn8LrnlcZy71llbwCbeSmIrK8kYlxcOV8qoQzHKUEsCuQ8pJBBHBGutmk0opNxsiGYDjJA5OWBBjijWRvKSCMuRxq/7VeLnbH6JBUboiiSRBiVDDIRQ1+7QLj2o9uxs6zHhOzSTcwllVmaUZOVBchVdzbkZ2cQLu9KSjHdC3NAvh25RFUNsWhLHNHZyDRzOJ6WauC5a2ZgCxOJ0e0uwECRCNIuqHjIUKqKWrcuuR8qlQ1Lz3A576sjwWGGOWRUDPFFLKnUpgHSNmVgMQuQYKciCfKOeBrMxhe0jtSmAVTyEhRvEVKWRXo+gU9wAAb1WFNNWElQ6iMTbfbp9GXo59ISbkDpRK7AquBPnavKGJUZLTUVVTJ4jvi0IiYA9OJvOFcBp+nipjawnSoHijw5oLQDRM/SlOUqiRslzbbzNLyCv1c5M14sQcV7HMUCxbU24FrIrEIr9RlB2swwaRlbJTLDy9KQTa5lmY96ClFJOmCbs6SL6tlxDMd84QEEqpAj87ge8ACO/lAJYg0NV4dwQrIGzZC00aq6hWYGU45LEFRej5mB5Jkq9S+JAM/QjSN2LrIwlCv52hj4RWYADAo3qbJ9NKvDXtVS4cojTnCNcsvPTqZoyFIJUtZVrw7htbS/scnoQnpRdh3DrEVBoojPnREhbqoEIA8qjISfEP07BrUO5Mc7mYMIIsQ88hFRoapsKNsCboD3myry3Z4bu+tBuwwNqQrtJCIyHd41YPUshbg3wLAKjsEGqm53wyMUS5JGRIjyKHYsPK0rdS/PYOJYEqoFY2RqqV97YFtoWCsrnINQaV1EUqjMOuOIdmUoJmR437KPNQNjVTdmYyKkquJQnC9BVtHKuLaBGV6KjnPgkigSdSxoTtpC3J66MSTZJkjljYsT7xPTWz8tXYPHWdVikgWcVQolZD65WARmOfPakCyWAs6wxaT0WlFJHXsrMmTwuS4kWhCLuyQGZyaVAIyxZC2ZA5UGgWP7QFLQwP8ACSRT+LAPz+Sj9dZ7x7w94mO6hYxulCCRnVpZqQeWZDXUDLalsnbiyCjLg/fdt4htJlEaIyOpXGXMZIbqmRWXNCwF2CD71itNKKdx5QrfIq9jJ0DyxSfu9zH0ZOe4f6tPwxZsb5/+oB7KdIPE/DHjaaKRS3SOMhxNcgMCeOxWm/A/I1zIHSx5kLJRu1IEiA0w9Dg6mu4sdiBWn9nn+l7d8nUS9MwTgqpc9RwqzZswb3Qpf75hX87u6T60/SDbVGXG+JYmUs4bcQzO12waNwXeu75R2MRzaJQPbUHiT5TzsGDBp5mDDswaR2DD5EEEfjqfxva9GeWP7jVxde6rcZc+vrzqhqnOVZWCS3NL7PeHz7jbToNw8cMcTSMCQIyUY0jcZHsWPmAAZeGs1b/ZXL+9WqrdE8/10IH96jS72W8Lgn6n0icQxKjNIxcCqxwtSaIvI2QfdxFHVr9l8hLy2KJfbsR8CcgRrDE/rfr90NbntXV0aVdTRrf/AKyPZmD9h4r2MiG//p90p/KaQHWQaHw8bJmLA71mTpqtdQLxn1aqwfPd2B5cPTW59h2ttxEBVbnfQgf2uqv8m1iNnvNuvhssTxu+4KxqpwOETKBk+fu2Wtj9o5hTwBpLT/0yv0ZzXSd718OpduQGBYWtix8R6j8xplml9iJX3PiECPM54ctyLK5xuysAOA7GyeCa71qj47umm3W4lb3nme/7BMaj8kRR+WnHhntEB9HWPFXR8/OtLkSxaOMpypfIjIhvdUKpNZS7vw6B5JJpescnGMfT6okZiFAYxEiRSe4zjJJpheVrvZXp9yLSYt2+W1jiloZySx1ktrRBkRDz7/lWYggCjB89aP2T3vQg3DODJKV+lqK5lrKErx7xEy5EVz1aA9NZv2q3/U3UUIxqGN5GAIa5pWIbJl8rsqYLaigcgvAFO49qybBZmbHytHt2VqfKebOQjngLHEpHxyf81kp096C71GEsPW+s3e0UM7AF+owlN0iM1BWxyxSyxIseWgaTSRDab0JZYQ7mJb4shisZ7cdpT+mmXsT4eZ0zLuXknxyyssIlkAz+ITqMa7ZIPhpX7TMsm53JXzK0hAo1eIVav0tk7j8dYRWXV+K+97+4vyNk0HURorA6sbx2fjIjIP8AuI1jNrI4WTphVlEYlR3FhXgcGivr5JpGr+A/DW2Lq4V1JKSoJFJ4JEgyN2O95A6zW7Bh3GdErmSRXvBgS688HONmI+AcjuhrPAll0fH3KlqWYGij6eK4ifqPeQP1nWJZXLDHFrKFihrJaruK0nhEMUsskMS4fR5ZJWUFHHAMQZRSpIZAD2GLbeQULrUDxBAImY0HZ4ZO4ZJKDqcQSGyAk7X5yK4amXhEci7CeaUFXn3EcWFgqI4pOMa4sgsTXFVQGuuMk4deD3MapkG8DtPkgGWUbKHl6S/VQ7cCnwamJko8pakg2NQbbxUzZigJEDRpCcQwyRCGKSF2eRWZrshB2AvUXiG1XrGRIo2mZPth3MgSGJWGKYqKRhQYkHm74Gmey2knVEYLTpKAkhaQjyR2DjEY1WMBzyCbIRq55NYkYt31wEbKEm3CbbcytfUmnhjckY5vtgVdgg8qWyvwpqlFUNUdupCzfAbeJD6VJM5nAr1PTZBfpifjze8VlRunDGT9F2ihWZB75NIRGPVmIEcY9SSeRzqr4o5jBjeg4czbjsQJWUeQEcFYo6T8j+Azm+uvh8BpHxGrayXfM8aj8UjlkP8A+xP11cgSOCATipHDAVZCl2UMC/qVUchBQJIJyIDLU8XQxLFBVMimSUf1stHFvmkaxC/4tLX3T4GMkYI7OoA5OSrWRvmvMo7UAe/fWeJbaXgUhlsN2jySz7phIyRFlV8aY3ziG8vlHZe3mLUSL1pdpvY23BihYZheSpURFgSewpnK1RZfSSj2tMX41tOnLJCnGKRhWPOReKOTJr45kZhQoUAK73B4JuqkgdGeOyoBHLKCtMKPekDA3wKyPAJ0ex79P0C9Bt7ShZVedBX+8vkAQcGkjiEkbkm2kWSBqrsldgV1Q9lNuw3cc6qH6TKSvFsSHUAEkAEkR9//AGwe45ZeKbEnpw9VHAjSRemou5FUTScACcPIkjZR+YXZR1IwaeyO1XZxtu53XBcXATKy1MEX6xVYsRIRRRccmsnjDqxdJmcdhJ7RbeFhI0k0Y3ysWlRRI0bG6KLJhTSD9AQV4UeXMa+ySMxLPWbsWeu2TEs1fLInXOs3V6FDz2Yi2LOfprqqhHpf6Rm8uPSI83AzPl5yq+ANXf2Xq2cparz24NfHzE6qeA73bxQzHcRvIXjZI1CHAsxNMX90EeVbPK4eXliNMv2Wxn64k3e5C3/9qLI/zYH89Z4n9b65Q1uenYHRpn0Plo1p/wArIznn/hf1Him8TgVuo5gB92ePpsf5H9NZnZ7httPv9qm060ztLt4gzKVxkaR1GBFlmjIcgGmVBkUAvWq9tYTF4rBILx3e2eGwOBJATPGSfiQWUfhpP7Sb6Xa+IJuYEjP0mBZEyUkh6EL40VyY3CuBNE42VrLVYiyzkvR/YcdUvgebY1wbscEHggjggg9iCCCPiNSKNMfaXwufbbl49ziZW+sJU8MJCxv5HLIEehBqxR1QQaGaEijVnbwl2AAybmvkO55PCLQsngACz21Ag1rPY+FTRDlZPrBa1kLTg8/ZVVZrIIylT7pGspSyqwJYPZFJDaWjxIiSyi8QMgT5SB9cQxOJPkUQhgCSDN7bToJodtF+52aLGFvgk4l7Ne9iFXLmiX+erntl4t9Hy2O2UxqlCV7OTWA+CEmwnmBLXkxJ+bNjl/mSST6kk2ST6knm/nqp91VyTFXqegez4DRTJCygyIWjI4ZXmj6bsy90P0hJhxwL41iljx8uJSuMSKx+VfIf4VxrrbxSSYrA/T3Cseg1kAtIwziccqyOKbzL70a9wTrQIjbqLbyzRRpPIFyUOwDRlWkVwI2JBYK9KzUGDWSKGoxFaTWz48xx0dM+ez3iFDpNdZfVn0yf3kr0LMAVP2iWHBxDX90qTxkvL0IxI0Y/d3MQ7hSjzqY8Bg7UELhsqYCy/L+yRViA7MOfcWyADRN4+YjuKUWRXBGrO3DwxiOR1dFVUzbGz2Rcka0JAABr3qsA9tYZcrzNa/r/AArfQR7kdNmiVwxByCUVlWjYdY2IYr8ShIIJNr30T75m2y7ZZMERrWU2xjJsDqtVMMmyuQJlVH1bTiXYQlCecUZiEVSwUgZ4RqPPHIFFYX5shkrXqnv/AAqSOQHHqxjLKndXPAA4DCPEeYnEIe1A0bcHS0Je58ihCszysIxIi/VyHI00KK2e2usgLGUnChTYrUfiXiorp+eGOU8UDLuJ+bIRVIJQs3dQVNnzNZGpNtuEBeopAY4mkxpRZBRVyGRZvfDfWWPLqnH44bx26oryE8r9bK5rk9rdqHJYMeO+t5Yjq1dv0/f0EonU56BViuDrZghsN0iRj9InI8rz17o7L2XgEtW8MRU/3iQWiN9Wpv66Uchb9UU+Z2+IA7kjUo2iqxfdOQM8SitnKz+UsH6ZYxqqspdj5gCKANanfwuScLLdoQRGqgRqirxRJLCOMN5bUSMzWaPfUR7iuW4/QR08rkkl3YlnY/E8lmPZRfaz8AL4GmjeFBoVK9JV/ptzIMFjKFgIyWAd3ydgYxTAx02BalY7vDaxBnKLGTUUcZKvO1gMSzMWEaAgk5254J5CHNeK+IPO+TcKOI0HCRrziqAcDji+7evoAR2t8hrZP4k30mcLDbBI0jVmFMwjAXqOK8tsaA5PKDua192e3+iPJEY4dxI7ZpyeY5lZnhxPDgxktQJAM5YhhHYn3EC7SFW5aeaigZfKFBZXLKTyuJIFjnqC1ONxoNxOzsXdizsbZjVk/EgCvhwAAKAAAGtlLdvkmhn4vB1I9uIYmkXBo0cUwcIzMkJiC2s6KxBT4I1Ahcgt2G/MCzqEszRmI5k0gs5Hpspyk+yLIwtq7katezhd97AjOwjaZZnsnzfRh1uTfmxIVSWBNSLzYNqJJy5LkUXJcj4FyXI/UnT4Ug8jgnRo19Rb9aABJPPAUFiaHJNA8Dua1IzQweJmDYyxnbE/SCImnLAqvSX3EoWJAFJwug2bXdrrQfso2RG3iJFNI0krfjK4iH5dNAfz1mvbmXdwbWHbTIix11YlQHJnkyBDjJqYF38iki2BBPYeoexPhoiCoO0IWMfD6pQp/LJj+mpkryw8X19ReLNfo190a9c5zHftT2jHZdeNcpNpIk6jiyEP1gBP9WWPxNVrKe1A6uyTcQvTbVxIjiv3O4HJOXBXlWIo/u+2vWZogylWFhgQR8QeDryj2ZjEDT+HzjJYCYWBun281mJufSiVPfHXF2uNNT9z9Ga4b4Mz7V+EssMO7lneSfcSMhR2BbBFbGTgCh5RYAx+sWueWzqDWp8K8O2m3bdQbwZyRK6RqsZMjsfNG6sq8fVFGFFQpzJ+IzCIw4cEMKyBBHNAng9h6j5Eaw4NUSKNNfDCenuOkCZ1iEsfYi4S8ahQe757pCBzeBHqNLEGtL7I7+GOSNZGVD9Jicl7CvGiS+WxwSkzJJTUKxPJUURSbpilsMfa7ZtuZIt3t0Z49xDGSFolWA4vnsUKi+1xtZ7ao+Fez7SjJnVFuuAWPYE0eEbuPMrMt/Gjq/sPEWig2mWz3fVjhZJKhfKEscOpFURV5SMjYK+WRj3JB+yePTAplDDCMlLIWtiAQXUIvmjsZfYNZawxc3iiosv+E+GJHllGt2VByyZkIIJy4ZSwaiAqUU4BHmab6N9EO1lzYvEYoPPWBUs9NIFQsJAr45WBZvHtpK/tFKrkxyuRdgERKq8Di+kWfmzyEAugKA1xtd7vpP3Us7D4pEJPyMkof+8fhpQk4O7CStGg8clrapHlI8kgWNRJ+8JD+ZbHcAgKG9c0Nm71T38kfeZnkjiHBtI8rtHdQpMkmLK3KqAQvAeyTf8ABfDiVWfcB3mDhfrUAK9OmBVR5QSOQQBXpzZKGKToswBfMbc7YmRWlixiIVZQUjZgSqjJDj5gTTeU6KTbbEnRZcgOiwk5NUeOfIv3QkvKsmLZAN1EAUkqOBqSLxhqHAcKBIBZiagQFuiY3JcqOTEvqRolUEyKrVhGixlnC3HGsUYlEyq3SzSRwWQBisoAP2lh8NKmaQBFIMLrhkQCvUjumcFvdVmBau/JX0rEVba7/BfPh+QLUi2+1G43OKh41cqSvk4IUXVs8LEkcMD8aIo3c328SCP6zqbjcKPOsU8kcVkWA7dTFziQSo8vB9SAaUYAg3Ypqrb2r4hx9cbRsGdb9LB9e2qO82rrFFNEiyPCVAvytL1X3EbJ5muuqBKinJRYC5XRqEbXnX5Xz8xMtSb3rxKhgjiAYR7VENAZOB5WUFGSqVzkfOnrktcHwronrdbBEcJNJGGDpePIxJLrnjGf4lNqQppjLvY22u3iw6KOzPuFit1RY8mSJpCnLlyLoWTffIWk8V342k8S7eTKOVhWLA4ErVcgjIHtYsK/zNzKGrXP08uRpjmfxFtwn+7sxfIJT8vJGc0zsSLiisstiSl592ymrMGyidDisS7jyhnVY3KEAWQiMVUsebBsCucgTpJuPaB5eHpFNWUQs3BDAljKjWCByCPUYkGtcPuYCc8pIpAP3kHOZByJeOSLkkhSQC9n4UNQ1eq0fx+f6Al8f9n5WmlkhVZFdlpVIVwAiL2cKuKkFVAYkIE78nSrbeBzvL0mjZCK6jMOEB5uwae/QKTlfwsjQ7LxpVip94sxVaRWjEO4oL5UKzmpDYrhSTnfpzJB7VQooDNLIUBCuu3Lh/tB8Y8QpOVFTjyDRIrVv2l7X8vkGhY3HhJ2eynnyGX0V4UB9HlIAKk+8VWr4GRUni6Hm7fLWvWKXdbXebudMYIoJV2okBL9QgFHBHl6jSEZMLssFFBNZBu+uiSqKVkLdnzTj2U8JO53CoHKUwtwaKCmJbkG+2IHa281jysnUWaAJJ7ACyfkAOSdPYxtE2UwmH+9EIYh0yCoAGbs1UysQ5uyCuKgcazfgUcwK0/iarJN1xtS0hk4orAxSKgtADMqQAPtH8de2+zu06cYvvVf4t/3Ej8teX/sx8KtOsV824YSUR/RxkpCp+TMSw+KkHmhr2KGPFQPgP1+etezxzYrfEdCJuo+p3o0aNeiYhrAftJ2Jhki8QQeVPqt0B3MTkYuPnG/Pzv5a3+od3tllR43UMjqVZT2IYUQfkQa1M4KcXFjTp2eSe1u0DKm7xDmEBJxlQeIkMr3R7MBYIoq7eg0m9pBNvOt4hgiRIYomUE+W6C0SBmw6i5GgBkAC2J1o/Do22U77GUZdNSYS3Im25+yfiyXiVNGhxwL0o3HhzxzJs3mYbORlaPJhhipBNk0XljAUAMT3V6NUPJVwbhLj6HTvqjKoNcb+MmMlffTzpXPK+leoIsV63pj4vto455VgYvAHqNz9oUDw1AMA2QB9Ql899QqNO6Y9y7s/BhIqsrbVVYWvUnhUAHtYBZv+3Tra+B7ZKEu9gyPZYWQ/iLJLH/p6RxSOTQZv+Y+nJ/kL/LTiLw4YJ1tx0zKQEVgzg5HFS2LHFCftkBfmdS2vB/H9Br4lyDf7KIjpQPI3B6knA/LrWykfwwjXyb2l3D+6Yk8o46Zko+tF5ACP7A0o3O1aKR43FPGaYfDgEfkVII+RGvsZrkdxrKT4oaSNl4D4vJNtIpnjsSRxyARg8yYyCUcsaTiOjXGdG60p8L3SIFeQRLK0jVJijZtJLUL5NWXTyYHm1IvzBjpn7LzKYFiFfVZADnhM2dL/JqJ+K/oyl26vbEct3YEgtX3mUgt+ZI1Tkk9Nuuv2TRnPBnDJ0AqlWSlV7LOUUOiMbJdVKKDHfu85MthYNtAVCSiSNJMDLErp9WebCyYn6s5IpC0CKYKG8yhpvPZxXWleqZXUvGGKujZIwMRiHBHZg3rzzr7P7Pq7O5pWd2c4uwFuxY8Mj/HQpLKr3ASeJbwMGWMP9e6s7vdyMAGWNA3CohYduWIBJo824t8F20eRCsXLQlUJcgvJjIEcquKq1IzsFyDOA2KauDwOR9vLBLJEOstNJDGyuPM7ms7BByHB+BN88WN34DHLI8js3mPZABQACqoyyGIUAe76aqOJl154CrEHhkYESyEMA2cjZnpERI8cRVXb3ffZrIsJJisgGqmz8J2s+6jUzMYkdnjKUAw6kSxLm/vEqxJxvhCLysDZ7fwqGMCkFIclzOWLAe8MvKrV9pQukO5iMu7O4UdPboyGSdhijdOmdhfMjNRUBQSaB1UJOTSS66ZNULvG5Vh3EsHR2zJHIV80ADVQNBomTE896PbSmRoiPckjP8AVusyjn4TGKSq/ibUni29680stV1HZgD3AJ8oPzxq/nqkRek0szoo43UipYMgKDs1Oqn/AKiqAfkCR8zq97J+EJudytrG8aeZx5Tl3CIK5NyYkj1CsPx7j8B3BxKRsWZcglOkmINE1Iqhq9VVmYWONJnAJuuR61TD0PPcHVIRuv2l+JFUg2it/WygVxfESCvQDJv7CV31gNFAXQ7kk/MnuT8SfjruGMEjKwljJh6D1s0QvFmyOKv01bYkhj4B4LLunxiUMQrkrlja4lG8w9y8iqmiSw7AAnVnxjet4ruoYxGIo0iUSYn3YkIZrIA87XioHYkfEkTeMzLsYITt9yRNNGfpEURDAM2IAUjJlv3eGJYIDdizo/2fezJjXzj61yrTdqBHKQ8fZQWWAvmx93UOTStbvbrrgNzbey+wxXIqB2ofDikX+yn82+WtDriGMKAB6f8AhP66716OBhezgomMpZnYaNGjWxIaNGjQBnfbT2eO7iBibDcwnOB7qm9Vbg2jDgggjsa41h48N7A0UqmNg1Mp9/byjjj+E8/JgWHxI9a1jfbL2aYv9M2qjrqKljuhOg9CO3UA91u/AF8CuXtOBnWaO6NMOdaMwDbpo4H2DbfGZ5Yy8h810yJH0hQtG4AJYBFLD7JULvF/C32s7QSEFko2vYhgCD8vhR+H4a1dx7yJHR2R1vpSdnib7UcgB5F1a89gRz3UbcRINyu8DtumSkBLHztdTGT3WWglOT5VjKgDkHzoyvQ32Kvs+kbTIsoyRpEDr3tAwZuPVQQjN/Crk+UNpluPAJ9xuZI5WjDS55N1EICNakqobLpohoAgClAJ5vSqXYyxLDMQVSUZxOLXtVHmmU8gi6NH8Rr6N1IcgXapKD1ShgLoOEADgWeGvufjp5klTCvAceIyxz7uWRKMACqHoklUVQzjEElumkzKaIpBffVXeeHmKV4sgzIQLrHM4qxwXI97JAsmh6nXalPo9Qvk8rmN7BQqoCMVIvytIxjF2aRDRskm6u8ZujvmBJbbwut15pyrxcj+BFMpFDnAfjTjmtvff4iTrYVxmiCDRHYg0R81I5H4jTOHxiVftZfNhZP4lSC34sTrnw6QW7SsG+qdj1MW6jllEKfWX5rSfleaJ+AqPdQARh8SjdTAob4BQyZDIk0Bj9oipUPkPlGGSVWirLP/AKhmBuoiPulWX/vDN/8AE6sQ+04rzxEH4I4b+bY/3aQN/wCf+DnU/wDs2QhSoVg4BTF1IewGGBsBrBBoc86lJsbocT+1SgeSF2P8UiqP1VX1Ub2rc/0SR8ejNMb/ADEIA+fP4HSfbbdpXCIpLG6Hbt3u6qvW+2vm/wBjJEFLgU3usGVkauSAyEiwOa71qkhNIu7j2lmYV5VH6n9QFr+f56Tbvcs5Bdi1drPA/wCAdlv+EC/npjuPDlSJZup1I2lEYwGJJXIyDz3hQAUZC8ieAAGNx5YNtHtt1CMld5o5Sc1fysvlvqFlcKrsCG55HCmtbqMvHr3EWuBDt9rmxVm6ZH3lINj7NNQDf8RHyDGlL3abmPYbxoyqSJGylJXFtyiuH4IUgBmUECwpNc2HtePbXbyGF3ZV6qOCzpXniIjZHeIFPQfvA9fZOkG52BO1jkVlY7YjbygMGdFUn6MXrscKQ8CyF+B1UY6eYrssbtnh3r4yGSORi6uZDTA5OWzs4yRlZEzHmXpNVC11U9slI3EZZVSR9rBJMoFVK+edj7JxVCQfj89WvDPHYoI7xaWW7jRywjh8kavmb+tVpFLqgsAEWVN6S4y7mW2YvLIwtm7szcAUq9+OwAAC+gGrdJNvdgUkWzXbuTwTQUFiaHJNA8Dv21rdrI3g7pJLEsrSwM0VsFVcsA3UFNRFLypNhyPnqnjBtod5DuQRvEXGIANUcotlmDgYkeaNru8VxxHIbnwPwmXfuk+5LyQ/0SSMblxJotZ8sA5+R/CzqG1HWQeQewHs6XMc7A0oH0dSKFAUZ3Hw+6PjRF0pPtng+wESDjmvXv8AO/me5/IemqngXheIzbknm+1/A16KPQfn8Kd66OzYTb9rP3IicuEGjRo13GQaNGjQAaNJv9ov8R+mp/pEn3l+I47jjn+egBlo0rG7ewMhZr7Px7a6G5c/aFnn3fS60AZ/2p9lWzbdbMATkfWxGgk4HNHtjJ3prAs8/HWZDxbtMWzVozzYqaFvmCO113FH1o9vRW3ElgWOa5rtfx0g9ovZw7kiZGEW5AAWVRyQfsyD7aDtR+J+J1x9o7KsTvR0ZrDErRmNmzE0C7yS9tGQAyp5ClG0UIpKMSEsEWQpAPN6qtseq25k26HowgynLjGMlio55LUrMF7gAA0SBpnuJ5YmMW6VULWBxlDKBzwTwP8AhbtweONV9zspEV0ilIQ+/EezC7xy74d7U8cn4nXntSTyzRva3QpAP51x+HpXy1cacsqJ2RM6HzkdnY+g7FVHwCd+eOZ9x/u8USR/Wq7sXcAPIzXwxFkr5gb/AKtQB2qzvfDCk4hikWZjQGK1b0Sy1ZqlGVk8BhfPdZHWgWuS7s9z9SY4yDK8mTh0UEon7tFV7EgBaywsEsaNkgU/FI3EhaRcXkuQr6gOzEA/Dt2+GOqO5yUtG4HDFWVgCtqeQQbVq/PUT7hibJ5NWa+ACjt8FAH5aTtqmC0LMR8y/iP79NISh2m0WaWSJTs64cFCHBWzCPrJJB9mhXCm+NJgGU2SODf8+4v8NfdxPawxAsDDEIwWINqtlbxVfMLIJ9dVhrLbFLUdbXxC18RmitZWCN/EkUssmRscA8NdfdHwGlfhheXrI3MZ28zM2I/eQ9KSMlh3dS/rfDnn0MGw3TxMSh5Io15Ti3plR47HEgiwOxs6J/ESI3hijEavxI+RZ2Uefp3QCJ8VXhrN8HWyeqbfiTRL4PsjJBuUyXzyJLECQPrUHTlTJiAGeIpjfHDc8Gvr7B49hMZlZMt1G0KuCpLhTHLip+yIsjdDm6JFErF6iE4tWXlbsVYVZDqQVde/DAixqKfqvRdpHPZcizVzVKSaUZD3VoWNNSfyoVF2HdxfRpI5XkdmcPGiqR0mUBMupJ5MXXuihuB6MbC/6fL0zEJJOnxaZEil5Aq+FB5rsNTSeGSBFkFMjllQg8Oygmga4U1w1G6NelsTFDsd1Hk4mUBJGAArOnGLhmoAEhwCSQQt2aIO8PQW+HeCyTRySouSQoJJBdHC7pTfLlAzAD0rkE1qx4h4tt9vFtW2z3ukvrOIiFY/ZVUkUAkNVUPLRF88wQ7jc7rqrtbXbSuxce5CoZyxTKrYA2SinnzeWidO/Z32a6T5cyz/APusvK+h6SniMd/MTfJo81pNKOj1fh1sK72KfhXszLupTPvQWdmy6TVz6BtxQ4HaoxXAAIAOJ9Y8G8Hx878k/HufhY9FFCl+Qv4Cn4RtCn3Sw57eva/mfmfyrTU7l/vL2vt6DXRhdmbefE9yIlPiIz0aWJunPZh3+7+f92vq7hyCchVX2/H9O2u4yGWjStNzKfh68V8Of8ddGeXnkcEDt8f/AAaAGWjS36S/31/Q6NAEv+zE+Lfr/prsbFfi3au4/wAtWtGgCr9BHHLcduR/loGyAFZN+o/H4ataNAFT6AvHLcduf9NfRsh95v1/01a0aAKG68JjlQpJbo3cNRHw9R/PWR8T9i5YudnJmnrDK3Nf1clWD6U3f1Ot7o1E8OM1UkNSa2PH9xGmXSmEkEh+xIAAfmh91h25BGo/os8DB47YjlSlEj5hWXv37X+OvXd5s45VwkRXU+jAEfz9dZrdew8YJO3lkhv7Hvxk/HFuR+TAcdtcE+xzX8HZssVPc882XisUckrP5pnjKETGitksSVI9SeeRdDtWptrt4OhJkZHkZ16RTkRoALuvKT7xPctkO32dPv8A2d3dYvFDuUHaiAf+Wbyj8jrNb72X293JtJ4W+9GJEIr4FSyfoNc7jOP8k/hf4LtPY4k20a7eNzLe4d2ziRlIVADgLPrYUZN3LngAUPnivhhiXb0/UlkhLtGp9xvKFSzZo5HuL+rahzQrjwOL7O/3I+UjI/8Aei6+/wDpxuy7wV84Yz/c+ozx8fqVTLfifgRi3C7dZQ5YR89sC582VckKPMADZDDsLOuf9kwLvui24Xoo9NKWAOIS6B7ZZEKTzVH15Fb/ANMNVHdjH4CFP/719X2XT7W93FfBOnH/AINp+0gufqLKzvwxtqjTmdpXhAkWIAEGTzNg2QoWUqsioUkni7CpPaaKHbSQEgyz4BmDZHyhVqNQt3wKFgAkn5af7L2I21giGWdhzlK0kh/SMKn6jWp8J9l5IxUUKbdf4cENf/js/kTq4ybfdTfur8ia8Tzt4fEN0ioV6cS+79ICxAXdnpomZJ+YI5+Z038L9ik8okZ53vIAjBAbu1jTki6940fUa9J2fswi8uxJ+C+UfmeW/mNOdttUjFIoX40O/wCPx1vDs+NLd5V8+uqIc4rzMx4f7LE0ZGKgDhRVj8ABinr2vv6aexeDxqKFj8+/4k8nTDRrtwsGGHsZSk5FNfDlHYt+v+muhsRxy3HzH+WrWjWpJU+gL8W733/019+hD7zfqP8ALVrRoAqLsFHYsPz/ANPlr79CH3m/X/TVrRoAr/Rf4m/X/TRqxo0AGjRo0AGjRo0AGjRo0AGjRo0AGjRo0AB180aNACnfdjrDb7vo0a83tv8AFG+Efdj72tr4b7q/ho0ajsXI8Ucr20aNGvUOc+6NGjTANGjRoANGjRoANGjRoANGjRoANGjR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Isosceles Triangle 210"/>
          <p:cNvSpPr/>
          <p:nvPr/>
        </p:nvSpPr>
        <p:spPr>
          <a:xfrm>
            <a:off x="2722852" y="685800"/>
            <a:ext cx="176952" cy="17695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dirty="0"/>
          </a:p>
        </p:txBody>
      </p:sp>
      <p:sp>
        <p:nvSpPr>
          <p:cNvPr id="212" name="Trapezoid 211"/>
          <p:cNvSpPr/>
          <p:nvPr/>
        </p:nvSpPr>
        <p:spPr>
          <a:xfrm>
            <a:off x="2628477" y="929699"/>
            <a:ext cx="365701" cy="365701"/>
          </a:xfrm>
          <a:prstGeom prst="trapezoi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dirty="0"/>
          </a:p>
        </p:txBody>
      </p:sp>
      <p:sp>
        <p:nvSpPr>
          <p:cNvPr id="213" name="Trapezoid 212"/>
          <p:cNvSpPr/>
          <p:nvPr/>
        </p:nvSpPr>
        <p:spPr>
          <a:xfrm>
            <a:off x="1050653" y="1371600"/>
            <a:ext cx="3521347" cy="3521347"/>
          </a:xfrm>
          <a:prstGeom prst="trapezoi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dirty="0"/>
          </a:p>
        </p:txBody>
      </p:sp>
      <p:sp>
        <p:nvSpPr>
          <p:cNvPr id="3" name="TextBox 2"/>
          <p:cNvSpPr txBox="1"/>
          <p:nvPr/>
        </p:nvSpPr>
        <p:spPr>
          <a:xfrm>
            <a:off x="3101126" y="533400"/>
            <a:ext cx="590418" cy="369332"/>
          </a:xfrm>
          <a:prstGeom prst="rect">
            <a:avLst/>
          </a:prstGeom>
          <a:noFill/>
        </p:spPr>
        <p:txBody>
          <a:bodyPr wrap="none" rtlCol="0">
            <a:spAutoFit/>
          </a:bodyPr>
          <a:lstStyle/>
          <a:p>
            <a:r>
              <a:rPr lang="en-GB" dirty="0" smtClean="0"/>
              <a:t>Falls</a:t>
            </a:r>
            <a:endParaRPr lang="en-GB" dirty="0"/>
          </a:p>
        </p:txBody>
      </p:sp>
      <p:sp>
        <p:nvSpPr>
          <p:cNvPr id="215" name="TextBox 214"/>
          <p:cNvSpPr txBox="1"/>
          <p:nvPr/>
        </p:nvSpPr>
        <p:spPr>
          <a:xfrm>
            <a:off x="3101126" y="914400"/>
            <a:ext cx="1055354" cy="369332"/>
          </a:xfrm>
          <a:prstGeom prst="rect">
            <a:avLst/>
          </a:prstGeom>
          <a:noFill/>
        </p:spPr>
        <p:txBody>
          <a:bodyPr wrap="none" rtlCol="0">
            <a:spAutoFit/>
          </a:bodyPr>
          <a:lstStyle/>
          <a:p>
            <a:r>
              <a:rPr lang="en-GB" dirty="0" smtClean="0"/>
              <a:t>Fractures</a:t>
            </a:r>
            <a:endParaRPr lang="en-GB" dirty="0"/>
          </a:p>
        </p:txBody>
      </p:sp>
      <p:sp>
        <p:nvSpPr>
          <p:cNvPr id="225" name="TextBox 224"/>
          <p:cNvSpPr txBox="1"/>
          <p:nvPr/>
        </p:nvSpPr>
        <p:spPr>
          <a:xfrm>
            <a:off x="1585199" y="2130497"/>
            <a:ext cx="2571281" cy="2123658"/>
          </a:xfrm>
          <a:prstGeom prst="rect">
            <a:avLst/>
          </a:prstGeom>
          <a:noFill/>
        </p:spPr>
        <p:txBody>
          <a:bodyPr wrap="none" rtlCol="0">
            <a:spAutoFit/>
          </a:bodyPr>
          <a:lstStyle/>
          <a:p>
            <a:pPr algn="ctr"/>
            <a:r>
              <a:rPr lang="en-GB" sz="6600" dirty="0" smtClean="0"/>
              <a:t>Fear </a:t>
            </a:r>
          </a:p>
          <a:p>
            <a:pPr algn="ctr"/>
            <a:r>
              <a:rPr lang="en-GB" sz="6600" dirty="0" smtClean="0"/>
              <a:t>of Falls</a:t>
            </a:r>
            <a:endParaRPr lang="en-GB" sz="6600" dirty="0"/>
          </a:p>
        </p:txBody>
      </p:sp>
    </p:spTree>
    <p:extLst>
      <p:ext uri="{BB962C8B-B14F-4D97-AF65-F5344CB8AC3E}">
        <p14:creationId xmlns:p14="http://schemas.microsoft.com/office/powerpoint/2010/main" val="125732544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3400" y="5532437"/>
            <a:ext cx="5334000" cy="2849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a:t>Iglesias, C. P., A. </a:t>
            </a:r>
            <a:r>
              <a:rPr lang="en-GB" sz="1800" dirty="0" err="1"/>
              <a:t>Manca</a:t>
            </a:r>
            <a:r>
              <a:rPr lang="en-GB" sz="1800" dirty="0"/>
              <a:t>, and D. J. </a:t>
            </a:r>
            <a:r>
              <a:rPr lang="en-GB" sz="1800" dirty="0" err="1"/>
              <a:t>Torgerson</a:t>
            </a:r>
            <a:r>
              <a:rPr lang="en-GB" sz="1800" dirty="0"/>
              <a:t>. "The health-related quality of life and cost implications of falls in elderly women." </a:t>
            </a:r>
            <a:r>
              <a:rPr lang="en-GB" sz="1800" i="1" dirty="0"/>
              <a:t>Osteoporosis international</a:t>
            </a:r>
            <a:r>
              <a:rPr lang="en-GB" sz="1800" dirty="0"/>
              <a:t>20.6 (2009): 869-878.</a:t>
            </a:r>
            <a:endParaRPr lang="en-GB" sz="1800" i="1" dirty="0" smtClean="0"/>
          </a:p>
        </p:txBody>
      </p:sp>
      <p:sp>
        <p:nvSpPr>
          <p:cNvPr id="4" name="Content Placeholder 3"/>
          <p:cNvSpPr>
            <a:spLocks noGrp="1"/>
          </p:cNvSpPr>
          <p:nvPr>
            <p:ph idx="1"/>
          </p:nvPr>
        </p:nvSpPr>
        <p:spPr>
          <a:xfrm>
            <a:off x="4800600" y="1579081"/>
            <a:ext cx="3810000" cy="2675074"/>
          </a:xfrm>
        </p:spPr>
        <p:txBody>
          <a:bodyPr anchor="ctr">
            <a:normAutofit/>
          </a:bodyPr>
          <a:lstStyle/>
          <a:p>
            <a:pPr marL="0" indent="0" algn="ctr">
              <a:buNone/>
            </a:pPr>
            <a:r>
              <a:rPr lang="en-GB" sz="2400" dirty="0" smtClean="0"/>
              <a:t>At £30,000 per QALY, the NHS remains cost-effective even if it spends £2067 per 65 year old to prevent their falls and fear of falling</a:t>
            </a:r>
            <a:endParaRPr lang="en-GB" sz="2400" dirty="0"/>
          </a:p>
        </p:txBody>
      </p:sp>
      <p:sp>
        <p:nvSpPr>
          <p:cNvPr id="2" name="AutoShape 2" descr="data:image/jpeg;base64,/9j/4AAQSkZJRgABAQAAAQABAAD/2wCEAAkGBxQSEhUUExQVFhQVFx0bFxgYGB0bGxsfGiAcGRwcGBwYHCggGholHB4aIjIhJSkrLi4uGCAzODMsNyguLisBCgoKDg0OGxAQGzQkICYvLywvLDcvLCw0LDAsLCw0NDQsLywsLC8sLyw0LCw0LDQsMC8sLywtLCwwLCwsLDc0LP/AABEIAOEA4QMBIgACEQEDEQH/xAAcAAACAwEBAQEAAAAAAAAAAAAABQMEBgIHAQj/xABFEAACAgEDAgMEBwQHBwMFAAABAgMREgAEIRMxBSJBBjJRYRQjQlJxgZEHM2KhQ2OCscHR4RUkcpKTovAWU7I0c4Oz0v/EABkBAAMBAQEAAAAAAAAAAAAAAAABAgMEBf/EAC8RAAICAAUBBQgDAQEAAAAAAAABAhEDEiExQfAEIlFhcROBkaGxwdHhMjPxFJL/2gAMAwEAAhEDEQA/APcdGjRoANGjRoANGjRoANGuXcAEkgAcknsPx1kfEvbhSSmzQTn1lJqFfnl9v5Be9d9ROcYK5MaTexr2YDk8DSDf+2G1jbBXMsn3YlL/AKsPID8ib1k5trPuvNuZWkUc4304F+dfb/4j251QbxnaxjGG9weKXbqAhJNAdQkKxJ+6WJ9AdcU+2t/1r3mywlyaTc+125b93DHEPQysWP8AyIR/fqod9vJO88n4Roqj+Yv+es/4f4ru91mNrDDGURnZaLvQJWi8gVQ5ZWABTupvHVXpTT7OTdSbuUKjIEXMqsofHIqkZVOMiFFHlDlVkLzSnjS3kWlFcGlfbyj35Jv7c7D+QOqziMd5I/zlH+Laze62u1EELh433DSNmq06qnOOXrd49/M1sKFcd+Jrt626wMcxCRPJjwZDhTKuNWPrOy0LTg40MnBvdl2aFWj9JI/ylH+Dasxyv9mR/wApG/wOs94k22fcL0co4ajDswJJo/WEZAkOVoZn1BPBIbUwh2sm88pWLal7JegcQnZMu1yfmF7VdiclbML8jSR+Lzp/Sv8Ag1H/AOQOmO29qJB76ow+Itf8WB/lrHeE7IyySqkpjhRZHEjk0QGIQFSQAcAGYn0IoDnUWzjldJZEyAhx6hHlosA1DkZEBlJ4rnuSCNXGeNHaT+omovdHpu19oIX7kof4u3/MLX9SNNEYEWDY+WvHF8UlTnFZACQaIVrHcZLYDD1Ui/jWmnhHtOgYBZDG5NYPSFj8Bfkdv+466sPts1/NX6dfgzlhLg9R0aQeH+0QbyyCiPUA/wA17j8r/LT2OQMAVIIPYg2D+Fa7sPGhiK4sxlFx3OtGjRrUkNGjRoANGjRoANGjRoAg+mJ94aPpifeGk/0Z/ut+mrQU/cNkc+X14/y/noAvfTE+8NH0xPvDVDptammoVYx/X9f8dfUVuLVvmMfW+/6aAL30xPvDSvx/2p2+0S3Ys7e5EnLue1KPxI5NDnSP2l9oei4iiTPcsLCEeVB9+X+HsasE/wA9Z6LaRxIdzumfzUGmK+eQjgRwLVgGyKA5v9MMXGyvLHVlxjerJ9zPPv3/AN4YCP02yMRGBybncC2Py7UvABvVHxP2n222GECjcSA4hgMdtGbC0CvvmyO3HzU8aoS7yTfyrtsH2+3c30wKLLyHaRhfUAYYlVNAuuV+q+XxWPbDfbVVEvUV9uJf4LcWAB74zIIBxLLfHbXE4KTuTt/JGvkibxtZ5I4dxutwGjmkeNEK0sbKGKv0lBXHyMRkHZfIWJsgSbnxna7bfiXZRh4o1XHMsPrakR2UkE4lGUdu+RHxOcbdMyqGd2x7ZFm4NcCzx21Ksi83Zu/SqBrRSHRZHjE1zESsgnZ2kVKAPUJZgOMlWz6EX62edV1r5ajk5Ngd/wDw/wA9dIp+GpaRRajcepNdzXegLNXx2B76eb/woIrMjg9MgS5MOMiqoFxXlycmxJFJiTRNaUB1NgigwxNrY+t+rJIsWq55VfZNarcqBtgEjCoOiAMSQjhnEkSMxxISlWxXLEckgaUYJicmmZwGqPYG6/Lg/odSJIPjplg7rEgQ9OGNR5gqkGgZXdh77M4J8in3xYBvVIxg1IOVJKkgMMWCqSrB0U5U6t2HB7cazlhrWtRqQB1+WraeIMq4iQhbBK+hK8i/jVDg8ahVl74ng32/L/I/roYj0yrniu/Nj/L8tZZV4lWTT+I3tottHhGkWWDG2ILWAWsG6yb0PNE3XMnim0224njg24LI4VCZCayAZncsfMBiB295u3FkUZXvL4HtQP8A5Wo4pSlYlhR5qwTz8RrReZJ8G5n2jlA4mjRmUxu3IKtiTDJV1foeOR5b1rPZr2wRwSjkEe/G4p1+Oag0wFjzqfx+7rPbDfpGkqmPJ50EbSMPdUX2FX3NkXVknVDxfwao4J7KTPkwC+/EBwLYnnviewN8V21aim7Tp9fEWp7VsPG4pR7wB+F/zB9R/wCEDVv6Yn3hrxfwD2gZJBFuBjIWxU1ishBoD+rlvy+gJI4FhT6R4X4j1AAQQwse79rnuPQ/3+nwHdg9ovuz38fExlDlGg+mJ94aPpifeGqCIw7qx5+78v8APXQU0RixJHfH5H/Ma6zMu/TE+8NH0xPvDS+KKhyjevpfeh8Px110+/kbmj27V6f36AL30xPvDRqnifgf+no0AM9GjRoANZj2w9pTt8YIMX3co8ik8Rr6yyfBBRq+5Feh1d9rPaBNjAZCMpGISGMd5Hb3VFAn5mh2B1hvD4Fgjm3m+cMSctw4/pH4wgiH3RwKHfjntjhjYrj3Y7suEb1ewbeCHZQNuNwzPmbJ7y7uTk0oJvDvQugCSeLJQqkviKzb6aURDbxl40J+qUozAQgECuFGTWGJkWgoC3xu23G5y8R3Cl9vEyo0MZA6aMyN047OLj3VkvHLI0SAAM77U+LLu91JOkQiSTCk4vyKFDPXGfHp2FfjrjSS0Wvi/E2362LHj3tEd1Ft4ejHFHtlxQA9QnsLLFFoUKoD42T6KYxqNRqdBpMokQatbWLJlWwuTBba6BYhVugSAWKi6NX8L032Ps0rxq77uJCY+oUCFsY+ad2aRFVSBeR8psUTY1Du/C5Nu4PkkClJAfksgZTIl5IpZMb5HzvjUOroLK8m0dJGjYU6miLFdsru6xx82XauddywMjFHUqy91YUR+I+Y5+d6b+NwncKN1GuUfTQuyyJjGY1zaMhsZMlK0cgppKx9dX9g8W+WQPSzozZBLJW+Y3VGYsitktgHEmyQSdRK1QWZbcwGSN0BoujLfwyGN/hzrZ+NtIEjlM7oN0zsBbHBAsZGJBGBVgeFoOJCWvHWY2kLkrUeVSRh1PFXIiFbPZgzLwfS9aD2s87BQL223iaOMDv01T60sSRyyoeboKoJK5AtUf4/b4Ce5A88RjD/AEaNgrJbCBerImSrJMMVoAW3uiXlaJthU3jUjO7FUKbZWqGo8IqIsGMjyyE4E5AniuwIs3XiDK8cs7MRtoUycgC5lVJKTIo2JODZv3CMAKZdQwYLBKqhUylRhFmjsFhiOcrYngFsUyPdQnJLUKlh910ukhJ6ldddPEwBJBGJAYcWuVlc1vJLrjIC+PiNX/CNuSwNWAjMbuu6oikjkKxLk/ER0LGQN/eQyGER55jqZFBEqBwCAkaBHpVByPZiSBzxWuOOXlmlszZU0T6AhSfmRlX4haJHpmt+8NQtq9vdu0fSgJyeGOpSPWaQ9SZrHpkUX4WpGq7bcLGJZH6cbAEOVGNHsSzyJ39CLBsUTrScVGWVCvSyodd7HciKRJMFfBlcKTiCVurIB7X6g/l319ki8iyIyyROaR17GhZHPqPWrAsC741VY6KAb73YnfR73dTYIFQSY9xI1FemnwICql8ks/YA0ePZvx94nWCdrPuxSuay+EU185dqYm+B8iE7fmODypphYK5KfRxdg+hA083e2HibxwbeBUEe3K4tQDBCtlithfMwCgZE5NdDWmktH118ydj1bwbxMSijYYcc97Ho38Q/mOfiA014p7D+0jBlhkctJjcTHvLGBeJP/vJ3B7kL60S3r/hu9EqAg3x+vzr09ePQgjXb2bHbfs578eZlOPKLmjRo12mQaNGjQAa5kcKCSQABZJ7AD4661hv2meIswi2EZpt1ZmYf0cC/vCa9X9wD18w1MpKKbY0rdCfazP4nvPpINRDKPaD0EYNSbhr7kkEDsK470dIPGvF4d5uo42cR7CEhY2egjWSJJc2GBdxYWzRUsQCxGm/tPu/o+1TbRUk26XsLBj260iquPOTkooA+833b1mvH95LtNtL4bLt1WSRopZJeplYXApguAq+ljRY4kNV8a87V6vd/JcI3rhCv2i346ku328zvsUkHRUny0oFUcQWVWyCkk8Kteh0m0a+qNMskQaY+ERRtKiykKhNFm90fNuDYHfHsxAB4J1H4PsDPKsSsis+VFyQCVUtVgHkgH9Dq9ufApoldpAiBHw5kW2YMFxjr943N0OQO9HjUN60I2Wy3kc0kcG33CUpeXBAwzxI8zySqoadmYHj3EzNZBHWx4141tV20rhV3I27p1ST5LcrZiNcgKW8wqyKur1510zypBu6KsKN9iCCOCDxVemn0W0AikiadTFOIwclVUYcTIyMZzkKJBtVJVnoFkCEUU9lt+fvsLYvTeBGB5FOUmakDpECdYuqwRjlC/VDiJMsQMaHcPY48PlUPtzHHHG43BCuMmk6adJ5s5HF0AdwCAFUhcaBIs2fjGUnh5nDBoUk28sxq+nKqrFJJmpNqbDGxRJNlSdM9iDUTVGu4YbzbpGScRO+5WTkMSSgjp/mg+BrWsI66O9OuvMlvxI/ZjfKZ3JBV5XlaJWOLK72eBdhwjuCQDQVvdoky+OLNMhZZZYokhfqESmsXVem8yO7sVos+HDYISxUsFK/xfeOm6lwErMHVQyghwYsAJWqJyC5jK2E83WABGWmabfcRRsVG3R17hjJMfIcmyJcAtkuRfBmyAuzWsnJJ6v3cPXr9Da8hr4ti0MSgyRmRbISfomMtgCztGcryyNAsDkxINEitt9sV3MjN11EQLMWclBGpbph8mkHVyQSh/f8AdB4cAU5tpuWCpJLtV8yMnknNlLZxNM7hvMglB4OQLj7OupNt0ts9hF6swU9PDABCzMEAVXDZxqGDAUqoOcb08PESuSd1rv1uJxvQq+CbZSZnkdkwZXBLBRHGsMa5FftKHefhyy2rAC2JNg+PNG0qBWhl6b5YssilwVxeErbKGXOw4HlxINAHUPg2zjeGW1jiL7V9vPIqgYShY3WQc0yuG6oJPFXfm0SAiBGLVuG2yJKjsQomaJWjLk+RscVLCjYZ7OKYnOK5W/21XzqxtknhvhKtGhKoZWdmUSjNCLeMBrPc4SNn3WyebI1APHHdqp4ZkjMzAs5idFxLYywhX5VlIYCRQD5ksEacb3GRXl28ihIupgxurKsGYV72KyTgCve710zebn8NqgtiZUweMkZU4FhStVE/Hka1OQFlvKc6gtWuv2U7ZY8d3I3MY3LM6y2F6cjIckPrD0iVZVNeZaBBN2QDrPnUj3dUcieQQcr+BB5v5VeuZIiAT5SFrLFlbCziA4Ukp5vLZABPAJPGhvM9BrQhY6l2W/eInCR0VuGxJBo9+VGQ47leeOOQNQNqNjppAMPHNlAsO2+jyXuFXKVo6KRuKZQpTyrVHgX5QpPoTs/YT2k6qgmg4bCVewWT1q+ySVY7gEVflOsf7PeODaOz9JZG6bqrOxCoCM3JUIxPC35aLABfQEQGCXwzcRNMAsc0aiXt+7PAkNdmjPJHw4B81i2m1a3W3Xn9ST3+NwwBHY660k9nN9muLHzC754seo+TDzf83w0716eDirEgpGEo06DRo0a1JPjsACTwB3OvK/Z1vpu5n3shqOdiEs8JtduSO/p1G5PPHFHWq/ab4i8WwdYTU24ZYIzzwZTix4INhMjfxA1jvaBk2nhphQE/SMdrGo7mKJT1O3NsoYE/Fhrl7Q8zUON36I0w1yLdmn+0Zt1v2nMAjV2RziVQL5YkKOCMcKchhyZOBYJ1id7v5dw5lndnlcDJmq+BwKUBQB2oADv8Tpz7RPsW28Cwre7SVjKxiZMUIYrH51AsXFVXQUmzlbU/ZrwZt5P0EJDmN2U8YgpVZ32Q3jY5BZe/IPPd9589UaoV67XXyVCrMrDEozKwPoykqwP4EEfloikU1RBvtRHNfDQUeg+w+wi+jGUrk7u0UjDvEh4tmHmUHy0EK++rMfg2h8MllTGdiCEMW45UKSmRSdGwDW0lOEY0cySpK0cb7K+ICMujO0YdSQyk2WVTjGaVsVZqOYUlCtiixYP9j46Ykgj3QKTrNXRWNsRH2qIKcZExYWUZ24RzkPeyeHKs8euvxsS2rpi72s2n18swa+pIWKYsCgdpFUkvWWbRyMMRwD6jzas+AbqZqUxSThEACxgMcQGoOCwHYDAeXKjkzdjP45u1nZYZc1GTgFAWiMpVBG0brlSqhZS1PixkyBu9cw7uR5Idq4MSqjA9OZBDRTrtKVMTqxxWxbMLbuBZ1bq1m51fXAuNDjxzYwQtGhTbB7kUgbg7eZ+Aeo8cSQxrYskNmPMALFk/fEdoIpLMO8MoJcyR5N0mywRY2oLLKQxByLgCwb134r4irRqm2lYRqxdUjYBWBYXIJHNzPHKY2pcVUWcTQtn4HuDuJM2jQskSCSYIVaymaFWDcooKxsqgXIb8osazmnmvbr3fQa2O/FE6MXVW7gaOY5sQMUdDKcMhHG2JPCKvPHqQaPie+aSCeJFlaZZ3lIVXP1JMksIJUEEAAADsxU45DnUPtNtunCfD9sMVkR+OLZ52laOPyqPIjEtiBSrybCk6122ZUDhSAHZifUnInkZWRxVV2AUDhRWScIJa66lU2JpHaXcbCUR5Rx5zFgbXAiVlo/abGaMV6mQ/A6sL4eFjCTrcpZ5HAdslSRz0UJVhTdNKoGrBq7J03bcE5ef3lxNEDgWAOPTk/qdZjx/xQpuJGMjRiUCmYKykFFTp1JShlZTIlkX1GrLzrptxlDKuNvTpL5i1TsvbLZJIioizYO7STM5PJiZ1CsHa182ZJUXSqvqCEfiu86u4dytjLHE/BKGDY823LEegP4afNvWkl3DbYxhjHEW4GLM/WVOs/IxiEYJwPdmBvhdU9xsgIZIoI0mnmcvAhUMJFjKZSu0pHHnZHBKkFiqVVm/ZZlo9hZqK+03DOkuW1RGVSVkdGESgKobqF1u2awqq7cMgI4NouozNdsXY2STySeSxPpXcn3QAbGNjTmNxGrCRB00MImiARsyDIi9OUGzAssaAM2TiyPKeNVfCYopGKygBaMmADsHVGyKgYHqKPIgXLKyTRLKQ3Buo8gnpZe8HiMj+fLBQHQkOI3VhlHbglgaGRjQkEOqn/wBsW9t4YRtmybAhIoouoUCowrFniikESh5Tgsa3wWsnLHVPxbxKWOZViRpJWVFMPDYswDoHKsY4yQygjIWFkPukMLXivjEUgWOOYxhXKqyjqIXa4iNwppijscARa8Lz6GVKWHK6rry64BpMyPiMQViVVljZ5BGH94dNsWQ/xISAQeRYuzZ1RbWs9ttnVk4J0p3SKMEWUeHbM+IuyFkUDsOG/C8kx1riQyyCLtHwOQQQaI7H4frx+R4083eybdbOXd7mclkEccYbHz3VooUBVxLFQALtCTd0M+2r/s2dqu4Vt0PJYuo2cuKPk8is3LYmvtYgX6NPmM1f7NPF2MaozZSRN0muue5gY/2QY79cSeTr1iKQMAR2IvX5+8F3Kx+IkIGSLcZxBW4I82cBPPvClUHn3j+OvcvAd31IwfXv+vf/ALgw/LW/ZpZcVx4epnNXGxlo0aNegYnnHt7uTJ4ltYfs7aGTcsK4LPcEIv0IbI/lpH7Xh33u32yRGZdvCqMoIBdpSJJALB8xEaEg+XEmyoa9NtoOv4tvGI7TwwDn0iTqt+Hc6z2y3G8l32+3W06LujSuA6kjBC0KFTmKd0j93lWwGWPB15+I7nN+kfuzeOiXxM17W+NHebppjCIKUR9MGyOmWHnNAZ3YNDjEDmr029idx9FTczTFo4ZYemHX94GskGMc89zyOwUny4lsusvUkDSOxDyBpHoFqZsnYCqyosQKq+KrjWy8J9qItpFKuYlfqXEsaPGtdOKOnyyURgRqeHZmyIIU3Uytp1+PyV5DeJIZI237oqt0y5kl2sDOCCAHKomTSFiFC9Q88cEEDOr7VdRXTdmSWIEkIyx+Zb7ZRIpinUeZXXynEqaLBtUv9oVtplDuOv8ARlji6hfAQWZTjdJGzqqoOCQPdAB0l3UTpalGEnlxQqQxLEYAAizkRx8dT7KMdHq/p6C4HPjvhH0WZY8xKrRrIjgUGViyix2u0JNccjWx9n4b2+2daLovKsT9lZIVw9IpcAAHI5AKtYrFR+0JRHJtYOC0O0TJh65MwA/AYMf7epfYYOF3D4F1LqCFzLjps4ZwhNOuMwY4fcYVkRllNyjC09dPeVo9yt7XbjPbvnKodGkMcdgTCQl2iVUUlogilgSSo71YKnUvirrGEliYCQOT1YzV5h7AAPkpkmySuGdzQya9Dud0s31Yd1ljbIYU0sEkY4LKLCjFmFt9WwLKTTqTmvGvElheNJYwZJQWyVh03aFp40IkYMXZ4itebKglm61pHEc1Ul0/8JqnofEaaZCspmlSwy5M5kU3QkgbFnjN8BqwN48+jXwyfb7ON3O5cpPwAm1OVVYzUO0YLgWGwQNjkBRGudwFN7ZnQfVyqzFSU66hEPvEl0jZwrGS8ySCWojUHiG7ky56IYGOyrBlbKPfqxbLDG1oXYI4NmuVki2ov1f1Hb3LcXi0IDbkvluJGKIjq5bDMxqgaGLGEyYq1YEsXUEEUdXPDfHYpiFtopGJCxTAxs2Jo9LIASi/u8n7oPGqO63kadEIrvJBGqKInbp2gkxDsiGR2ZiPcjFtKovUniMMDpJGVFheo4aIdJmRRaIWruWKhsWZzhZON6xxIQlrWpUW0PxGTfBodyeFX5sx4UfidJ/Et4DIkaRbmTJgjSpDuYSgYjIxyqoyUVbXiPdPNUYpUyhKlVcvuumMwHoKiuAA9jkmufQfnqj9B6sJVUSWOMLKrttoMnG4MYHRRYDHR7t3NpX4CwYwbvdA5ZkSbOb6PJICJ3ViVEjG9yFa8S2bdQxgY4k+ZXJIAHd9v/GiIxHDIqyOpBeQmIqvcpGrgVILAYtRB9ORSHwqWtpuYUj7s4GKKLUJFIoVIlVRiZGBpeavVLbb5f6Ugw15i3KheyyCuckv0I+rLi/Ig1ag7vkmwn20kKsjRtGjY35QEOJyByUYk5USSSTitk0NTvsN1Jt3KNjUKvHQAlYJfRZQi9R6IOFk3RoHXULyQ305JUKsFeLLF7DBT0y1RyqfMAwKn3T35Fr/AG/tlmKlg7wxmIdJBiuAhaVUtrIeSQeZiK6FH1JipJZt6Haeh3uPrppIjJ9ZJ01hMRCM4YZbp/MR08yrJlbSAXRogHpPAduGaZkdNtDUnRZXSULtlSQrHG9FwZMBktqAHUckENIIYd2iSF3UcizSlRYzV1cMrqKPfJeDXrpZ4v4pOPC9uJWTPcY5YLhUYjVjGfM1guReOIo1Xe98CSfeluiJJ7IWe0IknnjgRbkj6jSEMcepuCkshJY0EQjAc9ga+Gk83hpFhZdvI4BLRxTxvIoAs2itkaHehxrR+x+8SPb77cGMO8AWg32mcEgv/BZAJ/gY81rD+N7yw7SMWkOUgIvLIW2S1ylN62KHGh5pvM+R7Kix9HcmgjEkWKUmwBdgjgrXOV1XN1r5PEYXpxYKA+UkZJKndGri1bvXcEEcEa1jJT9KQqJBL0UeRiiyuUiluRUQwCapgAZEcMU+yeTn/aXxIzOoYuzwp0nd1VHd0Z8yVj8q0xKgD7vz08jV310gzanft3vpdwke4SAQJEBHC60frIreiwAXJaalFgYNzdgesex2/EgBWsZAHUDsFkUSAD5Ahv115hIN1utiR9WNttD1HCricpFLXZY5MEkLlQFX6zuSMRpP2Vb0tt4bItA8RA9DC9gf9Jl1LdZZ+D6+gVuj1bRo0a9Y5zy72HUiXcy3Z+l72b8lIhX+46x/hvh058M3G4Wd44sELx8Yy9UAui8ZDvj71MwYFfU6j2FlrZu5P9Bum/5ppDrJt4Ptx4cZzuAJM0EUeV59hJceXlYW3oCgSjfJPmJ375M6PwjNHXzRr6NMsZeBbF5pVWMxgqVYdQkJYYFFPlPDOAvIrk36X6dHtotw8Erghdu7Syl3swK8RkKuSSQVkxpbNGytBaGO9mfCCg6/WGKiLrwCIsWinsFCwcESGJ8goWwWQd9Nfa+U7TbLtAxM+5br7tzQcgnyRtj3PABP2hE1++dJRU7t6LjrxIb1Mz4z4md1PJOVx6h8q+qqAFRTXqFAsfEnVrdbcNsoWZQcdy4X408Ubn/uT+Q0s2sGbBfNz3xFkAckgAGyBdfE0PXW1/2V13SA0se0XqTopAOcv7uBaNqqRphn8LrnlcZy71llbwCbeSmIrK8kYlxcOV8qoQzHKUEsCuQ8pJBBHBGutmk0opNxsiGYDjJA5OWBBjijWRvKSCMuRxq/7VeLnbH6JBUboiiSRBiVDDIRQ1+7QLj2o9uxs6zHhOzSTcwllVmaUZOVBchVdzbkZ2cQLu9KSjHdC3NAvh25RFUNsWhLHNHZyDRzOJ6WauC5a2ZgCxOJ0e0uwECRCNIuqHjIUKqKWrcuuR8qlQ1Lz3A576sjwWGGOWRUDPFFLKnUpgHSNmVgMQuQYKciCfKOeBrMxhe0jtSmAVTyEhRvEVKWRXo+gU9wAAb1WFNNWElQ6iMTbfbp9GXo59ISbkDpRK7AquBPnavKGJUZLTUVVTJ4jvi0IiYA9OJvOFcBp+nipjawnSoHijw5oLQDRM/SlOUqiRslzbbzNLyCv1c5M14sQcV7HMUCxbU24FrIrEIr9RlB2swwaRlbJTLDy9KQTa5lmY96ClFJOmCbs6SL6tlxDMd84QEEqpAj87ge8ACO/lAJYg0NV4dwQrIGzZC00aq6hWYGU45LEFRej5mB5Jkq9S+JAM/QjSN2LrIwlCv52hj4RWYADAo3qbJ9NKvDXtVS4cojTnCNcsvPTqZoyFIJUtZVrw7htbS/scnoQnpRdh3DrEVBoojPnREhbqoEIA8qjISfEP07BrUO5Mc7mYMIIsQ88hFRoapsKNsCboD3myry3Z4bu+tBuwwNqQrtJCIyHd41YPUshbg3wLAKjsEGqm53wyMUS5JGRIjyKHYsPK0rdS/PYOJYEqoFY2RqqV97YFtoWCsrnINQaV1EUqjMOuOIdmUoJmR437KPNQNjVTdmYyKkquJQnC9BVtHKuLaBGV6KjnPgkigSdSxoTtpC3J66MSTZJkjljYsT7xPTWz8tXYPHWdVikgWcVQolZD65WARmOfPakCyWAs6wxaT0WlFJHXsrMmTwuS4kWhCLuyQGZyaVAIyxZC2ZA5UGgWP7QFLQwP8ACSRT+LAPz+Sj9dZ7x7w94mO6hYxulCCRnVpZqQeWZDXUDLalsnbiyCjLg/fdt4htJlEaIyOpXGXMZIbqmRWXNCwF2CD71itNKKdx5QrfIq9jJ0DyxSfu9zH0ZOe4f6tPwxZsb5/+oB7KdIPE/DHjaaKRS3SOMhxNcgMCeOxWm/A/I1zIHSx5kLJRu1IEiA0w9Dg6mu4sdiBWn9nn+l7d8nUS9MwTgqpc9RwqzZswb3Qpf75hX87u6T60/SDbVGXG+JYmUs4bcQzO12waNwXeu75R2MRzaJQPbUHiT5TzsGDBp5mDDswaR2DD5EEEfjqfxva9GeWP7jVxde6rcZc+vrzqhqnOVZWCS3NL7PeHz7jbToNw8cMcTSMCQIyUY0jcZHsWPmAAZeGs1b/ZXL+9WqrdE8/10IH96jS72W8Lgn6n0icQxKjNIxcCqxwtSaIvI2QfdxFHVr9l8hLy2KJfbsR8CcgRrDE/rfr90NbntXV0aVdTRrf/AKyPZmD9h4r2MiG//p90p/KaQHWQaHw8bJmLA71mTpqtdQLxn1aqwfPd2B5cPTW59h2ttxEBVbnfQgf2uqv8m1iNnvNuvhssTxu+4KxqpwOETKBk+fu2Wtj9o5hTwBpLT/0yv0ZzXSd718OpduQGBYWtix8R6j8xplml9iJX3PiECPM54ctyLK5xuysAOA7GyeCa71qj47umm3W4lb3nme/7BMaj8kRR+WnHhntEB9HWPFXR8/OtLkSxaOMpypfIjIhvdUKpNZS7vw6B5JJpescnGMfT6okZiFAYxEiRSe4zjJJpheVrvZXp9yLSYt2+W1jiloZySx1ktrRBkRDz7/lWYggCjB89aP2T3vQg3DODJKV+lqK5lrKErx7xEy5EVz1aA9NZv2q3/U3UUIxqGN5GAIa5pWIbJl8rsqYLaigcgvAFO49qybBZmbHytHt2VqfKebOQjngLHEpHxyf81kp096C71GEsPW+s3e0UM7AF+owlN0iM1BWxyxSyxIseWgaTSRDab0JZYQ7mJb4shisZ7cdpT+mmXsT4eZ0zLuXknxyyssIlkAz+ITqMa7ZIPhpX7TMsm53JXzK0hAo1eIVav0tk7j8dYRWXV+K+97+4vyNk0HURorA6sbx2fjIjIP8AuI1jNrI4WTphVlEYlR3FhXgcGivr5JpGr+A/DW2Lq4V1JKSoJFJ4JEgyN2O95A6zW7Bh3GdErmSRXvBgS688HONmI+AcjuhrPAll0fH3KlqWYGij6eK4ifqPeQP1nWJZXLDHFrKFihrJaruK0nhEMUsskMS4fR5ZJWUFHHAMQZRSpIZAD2GLbeQULrUDxBAImY0HZ4ZO4ZJKDqcQSGyAk7X5yK4amXhEci7CeaUFXn3EcWFgqI4pOMa4sgsTXFVQGuuMk4deD3MapkG8DtPkgGWUbKHl6S/VQ7cCnwamJko8pakg2NQbbxUzZigJEDRpCcQwyRCGKSF2eRWZrshB2AvUXiG1XrGRIo2mZPth3MgSGJWGKYqKRhQYkHm74Gmey2knVEYLTpKAkhaQjyR2DjEY1WMBzyCbIRq55NYkYt31wEbKEm3CbbcytfUmnhjckY5vtgVdgg8qWyvwpqlFUNUdupCzfAbeJD6VJM5nAr1PTZBfpifjze8VlRunDGT9F2ihWZB75NIRGPVmIEcY9SSeRzqr4o5jBjeg4czbjsQJWUeQEcFYo6T8j+Azm+uvh8BpHxGrayXfM8aj8UjlkP8A+xP11cgSOCATipHDAVZCl2UMC/qVUchBQJIJyIDLU8XQxLFBVMimSUf1stHFvmkaxC/4tLX3T4GMkYI7OoA5OSrWRvmvMo7UAe/fWeJbaXgUhlsN2jySz7phIyRFlV8aY3ziG8vlHZe3mLUSL1pdpvY23BihYZheSpURFgSewpnK1RZfSSj2tMX41tOnLJCnGKRhWPOReKOTJr45kZhQoUAK73B4JuqkgdGeOyoBHLKCtMKPekDA3wKyPAJ0ex79P0C9Bt7ShZVedBX+8vkAQcGkjiEkbkm2kWSBqrsldgV1Q9lNuw3cc6qH6TKSvFsSHUAEkAEkR9//AGwe45ZeKbEnpw9VHAjSRemou5FUTScACcPIkjZR+YXZR1IwaeyO1XZxtu53XBcXATKy1MEX6xVYsRIRRRccmsnjDqxdJmcdhJ7RbeFhI0k0Y3ysWlRRI0bG6KLJhTSD9AQV4UeXMa+ySMxLPWbsWeu2TEs1fLInXOs3V6FDz2Yi2LOfprqqhHpf6Rm8uPSI83AzPl5yq+ANXf2Xq2cparz24NfHzE6qeA73bxQzHcRvIXjZI1CHAsxNMX90EeVbPK4eXliNMv2Wxn64k3e5C3/9qLI/zYH89Z4n9b65Q1uenYHRpn0Plo1p/wArIznn/hf1Him8TgVuo5gB92ePpsf5H9NZnZ7httPv9qm060ztLt4gzKVxkaR1GBFlmjIcgGmVBkUAvWq9tYTF4rBILx3e2eGwOBJATPGSfiQWUfhpP7Sb6Xa+IJuYEjP0mBZEyUkh6EL40VyY3CuBNE42VrLVYiyzkvR/YcdUvgebY1wbscEHggjggg9iCCCPiNSKNMfaXwufbbl49ziZW+sJU8MJCxv5HLIEehBqxR1QQaGaEijVnbwl2AAybmvkO55PCLQsngACz21Ag1rPY+FTRDlZPrBa1kLTg8/ZVVZrIIylT7pGspSyqwJYPZFJDaWjxIiSyi8QMgT5SB9cQxOJPkUQhgCSDN7bToJodtF+52aLGFvgk4l7Ne9iFXLmiX+erntl4t9Hy2O2UxqlCV7OTWA+CEmwnmBLXkxJ+bNjl/mSST6kk2ST6knm/nqp91VyTFXqegez4DRTJCygyIWjI4ZXmj6bsy90P0hJhxwL41iljx8uJSuMSKx+VfIf4VxrrbxSSYrA/T3Cseg1kAtIwziccqyOKbzL70a9wTrQIjbqLbyzRRpPIFyUOwDRlWkVwI2JBYK9KzUGDWSKGoxFaTWz48xx0dM+ez3iFDpNdZfVn0yf3kr0LMAVP2iWHBxDX90qTxkvL0IxI0Y/d3MQ7hSjzqY8Bg7UELhsqYCy/L+yRViA7MOfcWyADRN4+YjuKUWRXBGrO3DwxiOR1dFVUzbGz2Rcka0JAABr3qsA9tYZcrzNa/r/AArfQR7kdNmiVwxByCUVlWjYdY2IYr8ShIIJNr30T75m2y7ZZMERrWU2xjJsDqtVMMmyuQJlVH1bTiXYQlCecUZiEVSwUgZ4RqPPHIFFYX5shkrXqnv/AAqSOQHHqxjLKndXPAA4DCPEeYnEIe1A0bcHS0Je58ihCszysIxIi/VyHI00KK2e2usgLGUnChTYrUfiXiorp+eGOU8UDLuJ+bIRVIJQs3dQVNnzNZGpNtuEBeopAY4mkxpRZBRVyGRZvfDfWWPLqnH44bx26oryE8r9bK5rk9rdqHJYMeO+t5Yjq1dv0/f0EonU56BViuDrZghsN0iRj9InI8rz17o7L2XgEtW8MRU/3iQWiN9Wpv66Uchb9UU+Z2+IA7kjUo2iqxfdOQM8SitnKz+UsH6ZYxqqspdj5gCKANanfwuScLLdoQRGqgRqirxRJLCOMN5bUSMzWaPfUR7iuW4/QR08rkkl3YlnY/E8lmPZRfaz8AL4GmjeFBoVK9JV/ptzIMFjKFgIyWAd3ydgYxTAx02BalY7vDaxBnKLGTUUcZKvO1gMSzMWEaAgk5254J5CHNeK+IPO+TcKOI0HCRrziqAcDji+7evoAR2t8hrZP4k30mcLDbBI0jVmFMwjAXqOK8tsaA5PKDua192e3+iPJEY4dxI7ZpyeY5lZnhxPDgxktQJAM5YhhHYn3EC7SFW5aeaigZfKFBZXLKTyuJIFjnqC1ONxoNxOzsXdizsbZjVk/EgCvhwAAKAAAGtlLdvkmhn4vB1I9uIYmkXBo0cUwcIzMkJiC2s6KxBT4I1Ahcgt2G/MCzqEszRmI5k0gs5Hpspyk+yLIwtq7katezhd97AjOwjaZZnsnzfRh1uTfmxIVSWBNSLzYNqJJy5LkUXJcj4FyXI/UnT4Ug8jgnRo19Rb9aABJPPAUFiaHJNA8Dua1IzQweJmDYyxnbE/SCImnLAqvSX3EoWJAFJwug2bXdrrQfso2RG3iJFNI0krfjK4iH5dNAfz1mvbmXdwbWHbTIix11YlQHJnkyBDjJqYF38iki2BBPYeoexPhoiCoO0IWMfD6pQp/LJj+mpkryw8X19ReLNfo190a9c5zHftT2jHZdeNcpNpIk6jiyEP1gBP9WWPxNVrKe1A6uyTcQvTbVxIjiv3O4HJOXBXlWIo/u+2vWZogylWFhgQR8QeDryj2ZjEDT+HzjJYCYWBun281mJufSiVPfHXF2uNNT9z9Ga4b4Mz7V+EssMO7lneSfcSMhR2BbBFbGTgCh5RYAx+sWueWzqDWp8K8O2m3bdQbwZyRK6RqsZMjsfNG6sq8fVFGFFQpzJ+IzCIw4cEMKyBBHNAng9h6j5Eaw4NUSKNNfDCenuOkCZ1iEsfYi4S8ahQe757pCBzeBHqNLEGtL7I7+GOSNZGVD9Jicl7CvGiS+WxwSkzJJTUKxPJUURSbpilsMfa7ZtuZIt3t0Z49xDGSFolWA4vnsUKi+1xtZ7ao+Fez7SjJnVFuuAWPYE0eEbuPMrMt/Gjq/sPEWig2mWz3fVjhZJKhfKEscOpFURV5SMjYK+WRj3JB+yePTAplDDCMlLIWtiAQXUIvmjsZfYNZawxc3iiosv+E+GJHllGt2VByyZkIIJy4ZSwaiAqUU4BHmab6N9EO1lzYvEYoPPWBUs9NIFQsJAr45WBZvHtpK/tFKrkxyuRdgERKq8Di+kWfmzyEAugKA1xtd7vpP3Us7D4pEJPyMkof+8fhpQk4O7CStGg8clrapHlI8kgWNRJ+8JD+ZbHcAgKG9c0Nm71T38kfeZnkjiHBtI8rtHdQpMkmLK3KqAQvAeyTf8ABfDiVWfcB3mDhfrUAK9OmBVR5QSOQQBXpzZKGKToswBfMbc7YmRWlixiIVZQUjZgSqjJDj5gTTeU6KTbbEnRZcgOiwk5NUeOfIv3QkvKsmLZAN1EAUkqOBqSLxhqHAcKBIBZiagQFuiY3JcqOTEvqRolUEyKrVhGixlnC3HGsUYlEyq3SzSRwWQBisoAP2lh8NKmaQBFIMLrhkQCvUjumcFvdVmBau/JX0rEVba7/BfPh+QLUi2+1G43OKh41cqSvk4IUXVs8LEkcMD8aIo3c328SCP6zqbjcKPOsU8kcVkWA7dTFziQSo8vB9SAaUYAg3Ypqrb2r4hx9cbRsGdb9LB9e2qO82rrFFNEiyPCVAvytL1X3EbJ5muuqBKinJRYC5XRqEbXnX5Xz8xMtSb3rxKhgjiAYR7VENAZOB5WUFGSqVzkfOnrktcHwronrdbBEcJNJGGDpePIxJLrnjGf4lNqQppjLvY22u3iw6KOzPuFit1RY8mSJpCnLlyLoWTffIWk8V342k8S7eTKOVhWLA4ErVcgjIHtYsK/zNzKGrXP08uRpjmfxFtwn+7sxfIJT8vJGc0zsSLiisstiSl592ymrMGyidDisS7jyhnVY3KEAWQiMVUsebBsCucgTpJuPaB5eHpFNWUQs3BDAljKjWCByCPUYkGtcPuYCc8pIpAP3kHOZByJeOSLkkhSQC9n4UNQ1eq0fx+f6Al8f9n5WmlkhVZFdlpVIVwAiL2cKuKkFVAYkIE78nSrbeBzvL0mjZCK6jMOEB5uwae/QKTlfwsjQ7LxpVip94sxVaRWjEO4oL5UKzmpDYrhSTnfpzJB7VQooDNLIUBCuu3Lh/tB8Y8QpOVFTjyDRIrVv2l7X8vkGhY3HhJ2eynnyGX0V4UB9HlIAKk+8VWr4GRUni6Hm7fLWvWKXdbXebudMYIoJV2okBL9QgFHBHl6jSEZMLssFFBNZBu+uiSqKVkLdnzTj2U8JO53CoHKUwtwaKCmJbkG+2IHa281jysnUWaAJJ7ACyfkAOSdPYxtE2UwmH+9EIYh0yCoAGbs1UysQ5uyCuKgcazfgUcwK0/iarJN1xtS0hk4orAxSKgtADMqQAPtH8de2+zu06cYvvVf4t/3Ej8teX/sx8KtOsV824YSUR/RxkpCp+TMSw+KkHmhr2KGPFQPgP1+etezxzYrfEdCJuo+p3o0aNeiYhrAftJ2Jhki8QQeVPqt0B3MTkYuPnG/Pzv5a3+od3tllR43UMjqVZT2IYUQfkQa1M4KcXFjTp2eSe1u0DKm7xDmEBJxlQeIkMr3R7MBYIoq7eg0m9pBNvOt4hgiRIYomUE+W6C0SBmw6i5GgBkAC2J1o/Do22U77GUZdNSYS3Im25+yfiyXiVNGhxwL0o3HhzxzJs3mYbORlaPJhhipBNk0XljAUAMT3V6NUPJVwbhLj6HTvqjKoNcb+MmMlffTzpXPK+leoIsV63pj4vto455VgYvAHqNz9oUDw1AMA2QB9Ql899QqNO6Y9y7s/BhIqsrbVVYWvUnhUAHtYBZv+3Tra+B7ZKEu9gyPZYWQ/iLJLH/p6RxSOTQZv+Y+nJ/kL/LTiLw4YJ1tx0zKQEVgzg5HFS2LHFCftkBfmdS2vB/H9Br4lyDf7KIjpQPI3B6knA/LrWykfwwjXyb2l3D+6Yk8o46Zko+tF5ACP7A0o3O1aKR43FPGaYfDgEfkVII+RGvsZrkdxrKT4oaSNl4D4vJNtIpnjsSRxyARg8yYyCUcsaTiOjXGdG60p8L3SIFeQRLK0jVJijZtJLUL5NWXTyYHm1IvzBjpn7LzKYFiFfVZADnhM2dL/JqJ+K/oyl26vbEct3YEgtX3mUgt+ZI1Tkk9Nuuv2TRnPBnDJ0AqlWSlV7LOUUOiMbJdVKKDHfu85MthYNtAVCSiSNJMDLErp9WebCyYn6s5IpC0CKYKG8yhpvPZxXWleqZXUvGGKujZIwMRiHBHZg3rzzr7P7Pq7O5pWd2c4uwFuxY8Mj/HQpLKr3ASeJbwMGWMP9e6s7vdyMAGWNA3CohYduWIBJo824t8F20eRCsXLQlUJcgvJjIEcquKq1IzsFyDOA2KauDwOR9vLBLJEOstNJDGyuPM7ms7BByHB+BN88WN34DHLI8js3mPZABQACqoyyGIUAe76aqOJl154CrEHhkYESyEMA2cjZnpERI8cRVXb3ffZrIsJJisgGqmz8J2s+6jUzMYkdnjKUAw6kSxLm/vEqxJxvhCLysDZ7fwqGMCkFIclzOWLAe8MvKrV9pQukO5iMu7O4UdPboyGSdhijdOmdhfMjNRUBQSaB1UJOTSS66ZNULvG5Vh3EsHR2zJHIV80ADVQNBomTE896PbSmRoiPckjP8AVusyjn4TGKSq/ibUni29680stV1HZgD3AJ8oPzxq/nqkRek0szoo43UipYMgKDs1Oqn/AKiqAfkCR8zq97J+EJudytrG8aeZx5Tl3CIK5NyYkj1CsPx7j8B3BxKRsWZcglOkmINE1Iqhq9VVmYWONJnAJuuR61TD0PPcHVIRuv2l+JFUg2it/WygVxfESCvQDJv7CV31gNFAXQ7kk/MnuT8SfjruGMEjKwljJh6D1s0QvFmyOKv01bYkhj4B4LLunxiUMQrkrlja4lG8w9y8iqmiSw7AAnVnxjet4ruoYxGIo0iUSYn3YkIZrIA87XioHYkfEkTeMzLsYITt9yRNNGfpEURDAM2IAUjJlv3eGJYIDdizo/2fezJjXzj61yrTdqBHKQ8fZQWWAvmx93UOTStbvbrrgNzbey+wxXIqB2ofDikX+yn82+WtDriGMKAB6f8AhP66716OBhezgomMpZnYaNGjWxIaNGjQBnfbT2eO7iBibDcwnOB7qm9Vbg2jDgggjsa41h48N7A0UqmNg1Mp9/byjjj+E8/JgWHxI9a1jfbL2aYv9M2qjrqKljuhOg9CO3UA91u/AF8CuXtOBnWaO6NMOdaMwDbpo4H2DbfGZ5Yy8h810yJH0hQtG4AJYBFLD7JULvF/C32s7QSEFko2vYhgCD8vhR+H4a1dx7yJHR2R1vpSdnib7UcgB5F1a89gRz3UbcRINyu8DtumSkBLHztdTGT3WWglOT5VjKgDkHzoyvQ32Kvs+kbTIsoyRpEDr3tAwZuPVQQjN/Crk+UNpluPAJ9xuZI5WjDS55N1EICNakqobLpohoAgClAJ5vSqXYyxLDMQVSUZxOLXtVHmmU8gi6NH8Rr6N1IcgXapKD1ShgLoOEADgWeGvufjp5klTCvAceIyxz7uWRKMACqHoklUVQzjEElumkzKaIpBffVXeeHmKV4sgzIQLrHM4qxwXI97JAsmh6nXalPo9Qvk8rmN7BQqoCMVIvytIxjF2aRDRskm6u8ZujvmBJbbwut15pyrxcj+BFMpFDnAfjTjmtvff4iTrYVxmiCDRHYg0R81I5H4jTOHxiVftZfNhZP4lSC34sTrnw6QW7SsG+qdj1MW6jllEKfWX5rSfleaJ+AqPdQARh8SjdTAob4BQyZDIk0Bj9oipUPkPlGGSVWirLP/AKhmBuoiPulWX/vDN/8AE6sQ+04rzxEH4I4b+bY/3aQN/wCf+DnU/wDs2QhSoVg4BTF1IewGGBsBrBBoc86lJsbocT+1SgeSF2P8UiqP1VX1Ub2rc/0SR8ejNMb/ADEIA+fP4HSfbbdpXCIpLG6Hbt3u6qvW+2vm/wBjJEFLgU3usGVkauSAyEiwOa71qkhNIu7j2lmYV5VH6n9QFr+f56Tbvcs5Bdi1drPA/wCAdlv+EC/npjuPDlSJZup1I2lEYwGJJXIyDz3hQAUZC8ieAAGNx5YNtHtt1CMld5o5Sc1fysvlvqFlcKrsCG55HCmtbqMvHr3EWuBDt9rmxVm6ZH3lINj7NNQDf8RHyDGlL3abmPYbxoyqSJGylJXFtyiuH4IUgBmUECwpNc2HtePbXbyGF3ZV6qOCzpXniIjZHeIFPQfvA9fZOkG52BO1jkVlY7YjbygMGdFUn6MXrscKQ8CyF+B1UY6eYrssbtnh3r4yGSORi6uZDTA5OWzs4yRlZEzHmXpNVC11U9slI3EZZVSR9rBJMoFVK+edj7JxVCQfj89WvDPHYoI7xaWW7jRywjh8kavmb+tVpFLqgsAEWVN6S4y7mW2YvLIwtm7szcAUq9+OwAAC+gGrdJNvdgUkWzXbuTwTQUFiaHJNA8Dv21rdrI3g7pJLEsrSwM0VsFVcsA3UFNRFLypNhyPnqnjBtod5DuQRvEXGIANUcotlmDgYkeaNru8VxxHIbnwPwmXfuk+5LyQ/0SSMblxJotZ8sA5+R/CzqG1HWQeQewHs6XMc7A0oH0dSKFAUZ3Hw+6PjRF0pPtng+wESDjmvXv8AO/me5/IemqngXheIzbknm+1/A16KPQfn8Kd66OzYTb9rP3IicuEGjRo13GQaNGjQAaNJv9ov8R+mp/pEn3l+I47jjn+egBlo0rG7ewMhZr7Px7a6G5c/aFnn3fS60AZ/2p9lWzbdbMATkfWxGgk4HNHtjJ3prAs8/HWZDxbtMWzVozzYqaFvmCO113FH1o9vRW3ElgWOa5rtfx0g9ovZw7kiZGEW5AAWVRyQfsyD7aDtR+J+J1x9o7KsTvR0ZrDErRmNmzE0C7yS9tGQAyp5ClG0UIpKMSEsEWQpAPN6qtseq25k26HowgynLjGMlio55LUrMF7gAA0SBpnuJ5YmMW6VULWBxlDKBzwTwP8AhbtweONV9zspEV0ilIQ+/EezC7xy74d7U8cn4nXntSTyzRva3QpAP51x+HpXy1cacsqJ2RM6HzkdnY+g7FVHwCd+eOZ9x/u8USR/Wq7sXcAPIzXwxFkr5gb/AKtQB2qzvfDCk4hikWZjQGK1b0Sy1ZqlGVk8BhfPdZHWgWuS7s9z9SY4yDK8mTh0UEon7tFV7EgBaywsEsaNkgU/FI3EhaRcXkuQr6gOzEA/Dt2+GOqO5yUtG4HDFWVgCtqeQQbVq/PUT7hibJ5NWa+ACjt8FAH5aTtqmC0LMR8y/iP79NISh2m0WaWSJTs64cFCHBWzCPrJJB9mhXCm+NJgGU2SODf8+4v8NfdxPawxAsDDEIwWINqtlbxVfMLIJ9dVhrLbFLUdbXxC18RmitZWCN/EkUssmRscA8NdfdHwGlfhheXrI3MZ28zM2I/eQ9KSMlh3dS/rfDnn0MGw3TxMSh5Io15Ti3plR47HEgiwOxs6J/ESI3hijEavxI+RZ2Uefp3QCJ8VXhrN8HWyeqbfiTRL4PsjJBuUyXzyJLECQPrUHTlTJiAGeIpjfHDc8Gvr7B49hMZlZMt1G0KuCpLhTHLip+yIsjdDm6JFErF6iE4tWXlbsVYVZDqQVde/DAixqKfqvRdpHPZcizVzVKSaUZD3VoWNNSfyoVF2HdxfRpI5XkdmcPGiqR0mUBMupJ5MXXuihuB6MbC/6fL0zEJJOnxaZEil5Aq+FB5rsNTSeGSBFkFMjllQg8Oygmga4U1w1G6NelsTFDsd1Hk4mUBJGAArOnGLhmoAEhwCSQQt2aIO8PQW+HeCyTRySouSQoJJBdHC7pTfLlAzAD0rkE1qx4h4tt9vFtW2z3ukvrOIiFY/ZVUkUAkNVUPLRF88wQ7jc7rqrtbXbSuxce5CoZyxTKrYA2SinnzeWidO/Z32a6T5cyz/APusvK+h6SniMd/MTfJo81pNKOj1fh1sK72KfhXszLupTPvQWdmy6TVz6BtxQ4HaoxXAAIAOJ9Y8G8Hx878k/HufhY9FFCl+Qv4Cn4RtCn3Sw57eva/mfmfyrTU7l/vL2vt6DXRhdmbefE9yIlPiIz0aWJunPZh3+7+f92vq7hyCchVX2/H9O2u4yGWjStNzKfh68V8Of8ddGeXnkcEDt8f/AAaAGWjS36S/31/Q6NAEv+zE+Lfr/prsbFfi3au4/wAtWtGgCr9BHHLcduR/loGyAFZN+o/H4ataNAFT6AvHLcduf9NfRsh95v1/01a0aAKG68JjlQpJbo3cNRHw9R/PWR8T9i5YudnJmnrDK3Nf1clWD6U3f1Ot7o1E8OM1UkNSa2PH9xGmXSmEkEh+xIAAfmh91h25BGo/os8DB47YjlSlEj5hWXv37X+OvXd5s45VwkRXU+jAEfz9dZrdew8YJO3lkhv7Hvxk/HFuR+TAcdtcE+xzX8HZssVPc882XisUckrP5pnjKETGitksSVI9SeeRdDtWptrt4OhJkZHkZ16RTkRoALuvKT7xPctkO32dPv8A2d3dYvFDuUHaiAf+Wbyj8jrNb72X293JtJ4W+9GJEIr4FSyfoNc7jOP8k/hf4LtPY4k20a7eNzLe4d2ziRlIVADgLPrYUZN3LngAUPnivhhiXb0/UlkhLtGp9xvKFSzZo5HuL+rahzQrjwOL7O/3I+UjI/8Aei6+/wDpxuy7wV84Yz/c+ozx8fqVTLfifgRi3C7dZQ5YR89sC582VckKPMADZDDsLOuf9kwLvui24Xoo9NKWAOIS6B7ZZEKTzVH15Fb/ANMNVHdjH4CFP/719X2XT7W93FfBOnH/AINp+0gufqLKzvwxtqjTmdpXhAkWIAEGTzNg2QoWUqsioUkni7CpPaaKHbSQEgyz4BmDZHyhVqNQt3wKFgAkn5af7L2I21giGWdhzlK0kh/SMKn6jWp8J9l5IxUUKbdf4cENf/js/kTq4ybfdTfur8ia8Tzt4fEN0ioV6cS+79ICxAXdnpomZJ+YI5+Z038L9ik8okZ53vIAjBAbu1jTki6940fUa9J2fswi8uxJ+C+UfmeW/mNOdttUjFIoX40O/wCPx1vDs+NLd5V8+uqIc4rzMx4f7LE0ZGKgDhRVj8ABinr2vv6aexeDxqKFj8+/4k8nTDRrtwsGGHsZSk5FNfDlHYt+v+muhsRxy3HzH+WrWjWpJU+gL8W733/019+hD7zfqP8ALVrRoAqLsFHYsPz/ANPlr79CH3m/X/TVrRoAr/Rf4m/X/TRqxo0AGjRo0AGjRo0AGjRo0AGjRo0AGjRo0AB180aNACnfdjrDb7vo0a83tv8AFG+Efdj72tr4b7q/ho0ajsXI8Ucr20aNGvUOc+6NGjTANGjRoANGjRoANGjRoANGjRoANGjR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Isosceles Triangle 210"/>
          <p:cNvSpPr/>
          <p:nvPr/>
        </p:nvSpPr>
        <p:spPr>
          <a:xfrm>
            <a:off x="2722852" y="685800"/>
            <a:ext cx="176952" cy="17695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dirty="0"/>
          </a:p>
        </p:txBody>
      </p:sp>
      <p:sp>
        <p:nvSpPr>
          <p:cNvPr id="212" name="Trapezoid 211"/>
          <p:cNvSpPr/>
          <p:nvPr/>
        </p:nvSpPr>
        <p:spPr>
          <a:xfrm>
            <a:off x="2628477" y="929699"/>
            <a:ext cx="365701" cy="365701"/>
          </a:xfrm>
          <a:prstGeom prst="trapezoi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dirty="0"/>
          </a:p>
        </p:txBody>
      </p:sp>
      <p:sp>
        <p:nvSpPr>
          <p:cNvPr id="213" name="Trapezoid 212"/>
          <p:cNvSpPr/>
          <p:nvPr/>
        </p:nvSpPr>
        <p:spPr>
          <a:xfrm>
            <a:off x="1050653" y="1371600"/>
            <a:ext cx="3521347" cy="3521347"/>
          </a:xfrm>
          <a:prstGeom prst="trapezoi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dirty="0"/>
          </a:p>
        </p:txBody>
      </p:sp>
      <p:sp>
        <p:nvSpPr>
          <p:cNvPr id="3" name="TextBox 2"/>
          <p:cNvSpPr txBox="1"/>
          <p:nvPr/>
        </p:nvSpPr>
        <p:spPr>
          <a:xfrm>
            <a:off x="3101126" y="533400"/>
            <a:ext cx="590418" cy="369332"/>
          </a:xfrm>
          <a:prstGeom prst="rect">
            <a:avLst/>
          </a:prstGeom>
          <a:noFill/>
        </p:spPr>
        <p:txBody>
          <a:bodyPr wrap="none" rtlCol="0">
            <a:spAutoFit/>
          </a:bodyPr>
          <a:lstStyle/>
          <a:p>
            <a:r>
              <a:rPr lang="en-GB" dirty="0" smtClean="0"/>
              <a:t>Falls</a:t>
            </a:r>
            <a:endParaRPr lang="en-GB" dirty="0"/>
          </a:p>
        </p:txBody>
      </p:sp>
      <p:sp>
        <p:nvSpPr>
          <p:cNvPr id="215" name="TextBox 214"/>
          <p:cNvSpPr txBox="1"/>
          <p:nvPr/>
        </p:nvSpPr>
        <p:spPr>
          <a:xfrm>
            <a:off x="3101126" y="914400"/>
            <a:ext cx="1055354" cy="369332"/>
          </a:xfrm>
          <a:prstGeom prst="rect">
            <a:avLst/>
          </a:prstGeom>
          <a:noFill/>
        </p:spPr>
        <p:txBody>
          <a:bodyPr wrap="none" rtlCol="0">
            <a:spAutoFit/>
          </a:bodyPr>
          <a:lstStyle/>
          <a:p>
            <a:r>
              <a:rPr lang="en-GB" dirty="0" smtClean="0"/>
              <a:t>Fractures</a:t>
            </a:r>
            <a:endParaRPr lang="en-GB" dirty="0"/>
          </a:p>
        </p:txBody>
      </p:sp>
      <p:sp>
        <p:nvSpPr>
          <p:cNvPr id="225" name="TextBox 224"/>
          <p:cNvSpPr txBox="1"/>
          <p:nvPr/>
        </p:nvSpPr>
        <p:spPr>
          <a:xfrm>
            <a:off x="1585199" y="2130497"/>
            <a:ext cx="2571281" cy="2123658"/>
          </a:xfrm>
          <a:prstGeom prst="rect">
            <a:avLst/>
          </a:prstGeom>
          <a:noFill/>
        </p:spPr>
        <p:txBody>
          <a:bodyPr wrap="none" rtlCol="0">
            <a:spAutoFit/>
          </a:bodyPr>
          <a:lstStyle/>
          <a:p>
            <a:pPr algn="ctr"/>
            <a:r>
              <a:rPr lang="en-GB" sz="6600" dirty="0" smtClean="0"/>
              <a:t>Fear </a:t>
            </a:r>
          </a:p>
          <a:p>
            <a:pPr algn="ctr"/>
            <a:r>
              <a:rPr lang="en-GB" sz="6600" dirty="0" smtClean="0"/>
              <a:t>of Falls</a:t>
            </a:r>
            <a:endParaRPr lang="en-GB" sz="6600" dirty="0"/>
          </a:p>
        </p:txBody>
      </p:sp>
    </p:spTree>
    <p:extLst>
      <p:ext uri="{BB962C8B-B14F-4D97-AF65-F5344CB8AC3E}">
        <p14:creationId xmlns:p14="http://schemas.microsoft.com/office/powerpoint/2010/main" val="401554682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In groups consider the following 2 questions about your current role: </a:t>
            </a:r>
          </a:p>
          <a:p>
            <a:r>
              <a:rPr lang="en-GB" dirty="0" smtClean="0"/>
              <a:t>When you started in your role what was your main patient caseload? </a:t>
            </a:r>
          </a:p>
          <a:p>
            <a:endParaRPr lang="en-GB" dirty="0"/>
          </a:p>
          <a:p>
            <a:r>
              <a:rPr lang="en-GB" dirty="0" smtClean="0"/>
              <a:t>What is your main patient caseload now i.e. how has your patient population changed (if it has)? </a:t>
            </a:r>
          </a:p>
          <a:p>
            <a:endParaRPr lang="en-GB" dirty="0"/>
          </a:p>
          <a:p>
            <a:endParaRPr lang="en-GB" dirty="0"/>
          </a:p>
        </p:txBody>
      </p:sp>
      <p:sp>
        <p:nvSpPr>
          <p:cNvPr id="5" name="Title 1"/>
          <p:cNvSpPr>
            <a:spLocks noGrp="1"/>
          </p:cNvSpPr>
          <p:nvPr>
            <p:ph type="title"/>
          </p:nvPr>
        </p:nvSpPr>
        <p:spPr>
          <a:xfrm>
            <a:off x="444407" y="457200"/>
            <a:ext cx="8229600" cy="1143000"/>
          </a:xfrm>
        </p:spPr>
        <p:txBody>
          <a:bodyPr anchor="t">
            <a:normAutofit/>
          </a:bodyPr>
          <a:lstStyle/>
          <a:p>
            <a:r>
              <a:rPr lang="en-GB" dirty="0"/>
              <a:t>Who</a:t>
            </a:r>
            <a:r>
              <a:rPr lang="en-GB" dirty="0" smtClean="0"/>
              <a:t> is </a:t>
            </a:r>
            <a:r>
              <a:rPr lang="en-GB" dirty="0"/>
              <a:t>your population?</a:t>
            </a:r>
          </a:p>
        </p:txBody>
      </p:sp>
    </p:spTree>
    <p:extLst>
      <p:ext uri="{BB962C8B-B14F-4D97-AF65-F5344CB8AC3E}">
        <p14:creationId xmlns:p14="http://schemas.microsoft.com/office/powerpoint/2010/main" val="14632880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Purpose</a:t>
            </a:r>
            <a:endParaRPr lang="en-GB" dirty="0"/>
          </a:p>
        </p:txBody>
      </p:sp>
      <p:sp>
        <p:nvSpPr>
          <p:cNvPr id="3" name="Content Placeholder 2"/>
          <p:cNvSpPr>
            <a:spLocks noGrp="1"/>
          </p:cNvSpPr>
          <p:nvPr>
            <p:ph idx="1"/>
          </p:nvPr>
        </p:nvSpPr>
        <p:spPr>
          <a:xfrm>
            <a:off x="381000" y="1600200"/>
            <a:ext cx="8382000" cy="4525963"/>
          </a:xfrm>
        </p:spPr>
        <p:txBody>
          <a:bodyPr>
            <a:normAutofit fontScale="77500" lnSpcReduction="20000"/>
          </a:bodyPr>
          <a:lstStyle/>
          <a:p>
            <a:pPr marL="0" indent="0" algn="ctr">
              <a:buNone/>
            </a:pPr>
            <a:r>
              <a:rPr lang="en-GB" dirty="0" smtClean="0"/>
              <a:t>Answers the question, </a:t>
            </a:r>
            <a:r>
              <a:rPr lang="en-GB" i="1" dirty="0" smtClean="0"/>
              <a:t>“Is physiotherapy a cost-effective way of preventing falls in a given elderly population?”</a:t>
            </a:r>
          </a:p>
          <a:p>
            <a:pPr marL="0" indent="0" algn="ctr">
              <a:buNone/>
            </a:pPr>
            <a:endParaRPr lang="en-GB" dirty="0"/>
          </a:p>
          <a:p>
            <a:pPr marL="0" indent="0" algn="ctr">
              <a:buNone/>
            </a:pPr>
            <a:r>
              <a:rPr lang="en-GB" dirty="0" smtClean="0"/>
              <a:t>Answer is a resounding, “Yes” – physiotherapy can probably prevent around </a:t>
            </a:r>
            <a:r>
              <a:rPr lang="en-GB" b="1" dirty="0" smtClean="0"/>
              <a:t>225,000</a:t>
            </a:r>
            <a:r>
              <a:rPr lang="en-GB" dirty="0" smtClean="0"/>
              <a:t> serious falls and spend of </a:t>
            </a:r>
            <a:r>
              <a:rPr lang="en-GB" b="1" dirty="0" smtClean="0"/>
              <a:t>£330m </a:t>
            </a:r>
            <a:r>
              <a:rPr lang="en-GB" dirty="0" smtClean="0"/>
              <a:t>across the UK each year. For every £1 spent on physiotherapy, around </a:t>
            </a:r>
            <a:r>
              <a:rPr lang="en-GB" b="1" dirty="0" smtClean="0"/>
              <a:t>£1.50 </a:t>
            </a:r>
            <a:r>
              <a:rPr lang="en-GB" dirty="0" smtClean="0"/>
              <a:t>is returned in prevented NHS </a:t>
            </a:r>
            <a:r>
              <a:rPr lang="en-GB" dirty="0"/>
              <a:t>spending</a:t>
            </a:r>
            <a:r>
              <a:rPr lang="en-GB" dirty="0" smtClean="0"/>
              <a:t>.</a:t>
            </a:r>
          </a:p>
          <a:p>
            <a:pPr marL="0" indent="0" algn="ctr">
              <a:buNone/>
            </a:pPr>
            <a:endParaRPr lang="en-GB" dirty="0"/>
          </a:p>
          <a:p>
            <a:pPr marL="0" indent="0" algn="ctr">
              <a:buNone/>
            </a:pPr>
            <a:r>
              <a:rPr lang="en-GB" dirty="0"/>
              <a:t>The principle underpinning the model is to use the highest-quality data publically available and – where assumptions have to be made – make the most conservative assumptions possible</a:t>
            </a:r>
          </a:p>
          <a:p>
            <a:pPr marL="0" indent="0" algn="ctr">
              <a:buNone/>
            </a:pPr>
            <a:endParaRPr lang="en-GB" dirty="0" smtClean="0"/>
          </a:p>
        </p:txBody>
      </p:sp>
    </p:spTree>
    <p:extLst>
      <p:ext uri="{BB962C8B-B14F-4D97-AF65-F5344CB8AC3E}">
        <p14:creationId xmlns:p14="http://schemas.microsoft.com/office/powerpoint/2010/main" val="165153319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Urgently Needed</a:t>
            </a:r>
            <a:endParaRPr lang="en-GB" dirty="0"/>
          </a:p>
        </p:txBody>
      </p:sp>
      <p:sp>
        <p:nvSpPr>
          <p:cNvPr id="3" name="Content Placeholder 2"/>
          <p:cNvSpPr>
            <a:spLocks noGrp="1"/>
          </p:cNvSpPr>
          <p:nvPr>
            <p:ph idx="1"/>
          </p:nvPr>
        </p:nvSpPr>
        <p:spPr>
          <a:xfrm>
            <a:off x="457200" y="4343400"/>
            <a:ext cx="8229600" cy="1782763"/>
          </a:xfrm>
        </p:spPr>
        <p:txBody>
          <a:bodyPr>
            <a:normAutofit fontScale="70000" lnSpcReduction="20000"/>
          </a:bodyPr>
          <a:lstStyle/>
          <a:p>
            <a:pPr marL="0" indent="0" algn="ctr">
              <a:buNone/>
            </a:pPr>
            <a:r>
              <a:rPr lang="en-GB" dirty="0" smtClean="0"/>
              <a:t>The graph above shows the population of England and the ages at which you are considered to be at ‘higher risk’ of falls (65+). It also demonstrates that a concentration of baby boomers are about to enter this high risk zone, which commissioners are not prepared for. For example, there could be a 19.2% increase in care home admissions triggered by a fall in the next five years!</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079" y="1524000"/>
            <a:ext cx="4772025" cy="2562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7553853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Cost-Effective</a:t>
            </a:r>
            <a:endParaRPr lang="en-GB" dirty="0"/>
          </a:p>
        </p:txBody>
      </p:sp>
      <p:sp>
        <p:nvSpPr>
          <p:cNvPr id="3" name="Content Placeholder 2"/>
          <p:cNvSpPr>
            <a:spLocks noGrp="1"/>
          </p:cNvSpPr>
          <p:nvPr>
            <p:ph idx="1"/>
          </p:nvPr>
        </p:nvSpPr>
        <p:spPr>
          <a:xfrm>
            <a:off x="457200" y="4343400"/>
            <a:ext cx="8229600" cy="1782763"/>
          </a:xfrm>
        </p:spPr>
        <p:txBody>
          <a:bodyPr>
            <a:normAutofit fontScale="70000" lnSpcReduction="20000"/>
          </a:bodyPr>
          <a:lstStyle/>
          <a:p>
            <a:pPr marL="0" indent="0" algn="ctr">
              <a:buNone/>
            </a:pPr>
            <a:r>
              <a:rPr lang="en-GB" dirty="0" smtClean="0"/>
              <a:t>The graph above, taken from the economic model, shows that the NHS in England could save around £275m by commissioning physiotherapy to protect people from experiencing falls. This is on top of the huge population health benefits such commissioning would bring.</a:t>
            </a:r>
            <a:endParaRPr lang="en-GB" dirty="0"/>
          </a:p>
        </p:txBody>
      </p:sp>
      <p:pic>
        <p:nvPicPr>
          <p:cNvPr id="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600200"/>
            <a:ext cx="5595343"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9243754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Savings </a:t>
            </a:r>
            <a:endParaRPr lang="en-GB" dirty="0"/>
          </a:p>
        </p:txBody>
      </p:sp>
      <p:graphicFrame>
        <p:nvGraphicFramePr>
          <p:cNvPr id="4" name="Content Placeholder 3"/>
          <p:cNvGraphicFramePr>
            <a:graphicFrameLocks noGrp="1"/>
          </p:cNvGraphicFramePr>
          <p:nvPr>
            <p:ph idx="1"/>
          </p:nvPr>
        </p:nvGraphicFramePr>
        <p:xfrm>
          <a:off x="539552" y="1124744"/>
          <a:ext cx="8157591" cy="5048945"/>
        </p:xfrm>
        <a:graphic>
          <a:graphicData uri="http://schemas.openxmlformats.org/drawingml/2006/table">
            <a:tbl>
              <a:tblPr firstRow="1" bandRow="1">
                <a:tableStyleId>{5C22544A-7EE6-4342-B048-85BDC9FD1C3A}</a:tableStyleId>
              </a:tblPr>
              <a:tblGrid>
                <a:gridCol w="3024336"/>
                <a:gridCol w="2520280"/>
                <a:gridCol w="2612975"/>
              </a:tblGrid>
              <a:tr h="454853">
                <a:tc>
                  <a:txBody>
                    <a:bodyPr/>
                    <a:lstStyle/>
                    <a:p>
                      <a:pPr algn="ctr"/>
                      <a:r>
                        <a:rPr lang="en-GB" sz="1800" b="1" kern="1200" dirty="0" smtClean="0">
                          <a:solidFill>
                            <a:schemeClr val="lt1"/>
                          </a:solidFill>
                          <a:latin typeface="+mn-lt"/>
                          <a:ea typeface="+mn-ea"/>
                          <a:cs typeface="+mn-cs"/>
                        </a:rPr>
                        <a:t>Region</a:t>
                      </a:r>
                      <a:endParaRPr lang="en-GB" dirty="0"/>
                    </a:p>
                  </a:txBody>
                  <a:tcPr/>
                </a:tc>
                <a:tc>
                  <a:txBody>
                    <a:bodyPr/>
                    <a:lstStyle/>
                    <a:p>
                      <a:pPr algn="ctr"/>
                      <a:r>
                        <a:rPr lang="en-GB" sz="1800" b="1" kern="1200" dirty="0" smtClean="0">
                          <a:solidFill>
                            <a:schemeClr val="lt1"/>
                          </a:solidFill>
                          <a:latin typeface="+mn-lt"/>
                          <a:ea typeface="+mn-ea"/>
                          <a:cs typeface="+mn-cs"/>
                        </a:rPr>
                        <a:t>Number of falls saved</a:t>
                      </a:r>
                      <a:endParaRPr lang="en-GB" dirty="0"/>
                    </a:p>
                  </a:txBody>
                  <a:tcPr/>
                </a:tc>
                <a:tc>
                  <a:txBody>
                    <a:bodyPr/>
                    <a:lstStyle/>
                    <a:p>
                      <a:pPr algn="ctr"/>
                      <a:r>
                        <a:rPr lang="en-GB" sz="1800" b="1" kern="1200" dirty="0" smtClean="0">
                          <a:solidFill>
                            <a:schemeClr val="lt1"/>
                          </a:solidFill>
                          <a:latin typeface="+mn-lt"/>
                          <a:ea typeface="+mn-ea"/>
                          <a:cs typeface="+mn-cs"/>
                        </a:rPr>
                        <a:t>Cost Saving (£)</a:t>
                      </a:r>
                      <a:endParaRPr lang="en-GB" dirty="0"/>
                    </a:p>
                  </a:txBody>
                  <a:tcPr/>
                </a:tc>
              </a:tr>
              <a:tr h="382841">
                <a:tc>
                  <a:txBody>
                    <a:bodyPr/>
                    <a:lstStyle/>
                    <a:p>
                      <a:pPr>
                        <a:lnSpc>
                          <a:spcPct val="115000"/>
                        </a:lnSpc>
                        <a:spcAft>
                          <a:spcPts val="0"/>
                        </a:spcAft>
                      </a:pPr>
                      <a:r>
                        <a:rPr lang="en-GB" sz="1600" dirty="0">
                          <a:latin typeface="Calibri"/>
                          <a:ea typeface="Calibri"/>
                          <a:cs typeface="Times New Roman"/>
                        </a:rPr>
                        <a:t>England</a:t>
                      </a:r>
                    </a:p>
                  </a:txBody>
                  <a:tcPr marL="68580" marR="68580" marT="0" marB="0"/>
                </a:tc>
                <a:tc>
                  <a:txBody>
                    <a:bodyPr/>
                    <a:lstStyle/>
                    <a:p>
                      <a:pPr algn="r">
                        <a:lnSpc>
                          <a:spcPct val="115000"/>
                        </a:lnSpc>
                        <a:spcAft>
                          <a:spcPts val="0"/>
                        </a:spcAft>
                      </a:pPr>
                      <a:r>
                        <a:rPr lang="en-GB" sz="1600" dirty="0">
                          <a:latin typeface="Calibri"/>
                          <a:ea typeface="Calibri"/>
                          <a:cs typeface="Times New Roman"/>
                        </a:rPr>
                        <a:t>186,473</a:t>
                      </a:r>
                    </a:p>
                  </a:txBody>
                  <a:tcPr marL="68580" marR="68580" marT="0" marB="0"/>
                </a:tc>
                <a:tc>
                  <a:txBody>
                    <a:bodyPr/>
                    <a:lstStyle/>
                    <a:p>
                      <a:pPr algn="r">
                        <a:lnSpc>
                          <a:spcPct val="115000"/>
                        </a:lnSpc>
                        <a:spcAft>
                          <a:spcPts val="0"/>
                        </a:spcAft>
                      </a:pPr>
                      <a:r>
                        <a:rPr lang="en-GB" sz="1600">
                          <a:latin typeface="Calibri"/>
                          <a:ea typeface="Calibri"/>
                          <a:cs typeface="Times New Roman"/>
                        </a:rPr>
                        <a:t>273,039,156</a:t>
                      </a:r>
                    </a:p>
                  </a:txBody>
                  <a:tcPr marL="68580" marR="68580" marT="0" marB="0"/>
                </a:tc>
              </a:tr>
              <a:tr h="382841">
                <a:tc>
                  <a:txBody>
                    <a:bodyPr/>
                    <a:lstStyle/>
                    <a:p>
                      <a:pPr>
                        <a:lnSpc>
                          <a:spcPct val="115000"/>
                        </a:lnSpc>
                        <a:spcAft>
                          <a:spcPts val="0"/>
                        </a:spcAft>
                      </a:pPr>
                      <a:r>
                        <a:rPr lang="en-GB" sz="1600" dirty="0" smtClean="0">
                          <a:latin typeface="Calibri"/>
                          <a:ea typeface="Calibri"/>
                          <a:cs typeface="Times New Roman"/>
                        </a:rPr>
                        <a:t>London</a:t>
                      </a:r>
                      <a:endParaRPr lang="en-GB" sz="1600" dirty="0">
                        <a:latin typeface="Calibri"/>
                        <a:ea typeface="Calibri"/>
                        <a:cs typeface="Times New Roman"/>
                      </a:endParaRPr>
                    </a:p>
                  </a:txBody>
                  <a:tcPr marL="68580" marR="68580" marT="0" marB="0"/>
                </a:tc>
                <a:tc>
                  <a:txBody>
                    <a:bodyPr/>
                    <a:lstStyle/>
                    <a:p>
                      <a:pPr algn="r"/>
                      <a:r>
                        <a:rPr lang="en-GB" sz="1600" dirty="0" smtClean="0"/>
                        <a:t>19740</a:t>
                      </a:r>
                    </a:p>
                  </a:txBody>
                  <a:tcPr marL="68580" marR="68580" marT="0" marB="0"/>
                </a:tc>
                <a:tc>
                  <a:txBody>
                    <a:bodyPr/>
                    <a:lstStyle/>
                    <a:p>
                      <a:pPr algn="r"/>
                      <a:r>
                        <a:rPr lang="en-GB" sz="1600" dirty="0" smtClean="0"/>
                        <a:t>28,935,230 </a:t>
                      </a:r>
                      <a:endParaRPr lang="en-GB" sz="1600" dirty="0"/>
                    </a:p>
                  </a:txBody>
                  <a:tcPr marL="68580" marR="68580" marT="0" marB="0"/>
                </a:tc>
              </a:tr>
              <a:tr h="382841">
                <a:tc>
                  <a:txBody>
                    <a:bodyPr/>
                    <a:lstStyle/>
                    <a:p>
                      <a:pPr>
                        <a:lnSpc>
                          <a:spcPct val="115000"/>
                        </a:lnSpc>
                        <a:spcAft>
                          <a:spcPts val="0"/>
                        </a:spcAft>
                      </a:pPr>
                      <a:r>
                        <a:rPr lang="en-GB" sz="1600" b="0" dirty="0" smtClean="0"/>
                        <a:t>NHS Barking</a:t>
                      </a:r>
                      <a:r>
                        <a:rPr lang="en-GB" sz="1600" b="0" baseline="0" dirty="0" smtClean="0"/>
                        <a:t> and Dagenham</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434</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656,428 </a:t>
                      </a:r>
                      <a:endParaRPr lang="en-GB" sz="1600" dirty="0" smtClean="0">
                        <a:latin typeface="Calibri"/>
                        <a:ea typeface="Calibri"/>
                        <a:cs typeface="Times New Roman"/>
                      </a:endParaRPr>
                    </a:p>
                  </a:txBody>
                  <a:tcPr marL="68580" marR="68580" marT="0" marB="0"/>
                </a:tc>
              </a:tr>
              <a:tr h="3828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b="0" dirty="0" smtClean="0"/>
                        <a:t>NHS Barnet</a:t>
                      </a:r>
                      <a:endParaRPr lang="en-GB" sz="1600" b="0" dirty="0" smtClean="0">
                        <a:latin typeface="+mn-lt"/>
                        <a:ea typeface="Calibri"/>
                        <a:cs typeface="Times New Roman"/>
                      </a:endParaRPr>
                    </a:p>
                  </a:txBody>
                  <a:tcPr marL="68580" marR="68580" marT="0" marB="0"/>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GB" sz="1600" dirty="0" smtClean="0"/>
                        <a:t>1064</a:t>
                      </a:r>
                      <a:endParaRPr lang="en-GB" sz="1600" dirty="0" smtClean="0">
                        <a:latin typeface="+mn-lt"/>
                        <a:ea typeface="Calibri"/>
                        <a:cs typeface="Times New Roman"/>
                      </a:endParaRPr>
                    </a:p>
                  </a:txBody>
                  <a:tcPr marL="68580" marR="68580" marT="0" marB="0"/>
                </a:tc>
                <a:tc>
                  <a:txBody>
                    <a:bodyPr/>
                    <a:lstStyle/>
                    <a:p>
                      <a:pPr algn="r">
                        <a:lnSpc>
                          <a:spcPct val="115000"/>
                        </a:lnSpc>
                        <a:spcAft>
                          <a:spcPts val="0"/>
                        </a:spcAft>
                      </a:pPr>
                      <a:r>
                        <a:rPr lang="en-GB" sz="1600" dirty="0" smtClean="0"/>
                        <a:t>1,595,282 </a:t>
                      </a:r>
                      <a:endParaRPr lang="en-GB" sz="1600" dirty="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t>NHS Bexley </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816</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1,221,095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t>NHS Brent</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688</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989,225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Bromley</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1159</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1,739,088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Camden</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515</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745,500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Central London (Westminster)</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410</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598,997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City and Hackney</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389 </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549,933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a:t>
                      </a:r>
                      <a:r>
                        <a:rPr lang="en-GB" sz="1600" b="0" dirty="0" err="1" smtClean="0">
                          <a:latin typeface="Calibri"/>
                          <a:ea typeface="Calibri"/>
                          <a:cs typeface="Times New Roman"/>
                        </a:rPr>
                        <a:t>Croyden</a:t>
                      </a:r>
                      <a:endParaRPr lang="en-GB" sz="1600" b="0" dirty="0" smtClean="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970</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1,419,735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Ealing</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784</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1,135,099 </a:t>
                      </a:r>
                      <a:endParaRPr lang="en-GB" sz="1600" dirty="0" smtClean="0">
                        <a:latin typeface="Calibri"/>
                        <a:ea typeface="Calibri"/>
                        <a:cs typeface="Times New Roman"/>
                      </a:endParaRPr>
                    </a:p>
                  </a:txBody>
                  <a:tcPr marL="68580" marR="68580" marT="0" marB="0"/>
                </a:tc>
              </a:tr>
            </a:tbl>
          </a:graphicData>
        </a:graphic>
      </p:graphicFrame>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Savings </a:t>
            </a:r>
            <a:endParaRPr lang="en-GB" dirty="0"/>
          </a:p>
        </p:txBody>
      </p:sp>
      <p:graphicFrame>
        <p:nvGraphicFramePr>
          <p:cNvPr id="4" name="Content Placeholder 3"/>
          <p:cNvGraphicFramePr>
            <a:graphicFrameLocks noGrp="1"/>
          </p:cNvGraphicFramePr>
          <p:nvPr>
            <p:ph idx="1"/>
          </p:nvPr>
        </p:nvGraphicFramePr>
        <p:xfrm>
          <a:off x="539552" y="1124744"/>
          <a:ext cx="8157591" cy="4666104"/>
        </p:xfrm>
        <a:graphic>
          <a:graphicData uri="http://schemas.openxmlformats.org/drawingml/2006/table">
            <a:tbl>
              <a:tblPr firstRow="1" bandRow="1">
                <a:tableStyleId>{5C22544A-7EE6-4342-B048-85BDC9FD1C3A}</a:tableStyleId>
              </a:tblPr>
              <a:tblGrid>
                <a:gridCol w="2719197"/>
                <a:gridCol w="2719197"/>
                <a:gridCol w="2719197"/>
              </a:tblGrid>
              <a:tr h="454853">
                <a:tc>
                  <a:txBody>
                    <a:bodyPr/>
                    <a:lstStyle/>
                    <a:p>
                      <a:pPr algn="ctr"/>
                      <a:r>
                        <a:rPr lang="en-GB" sz="1800" b="1" kern="1200" dirty="0" smtClean="0">
                          <a:solidFill>
                            <a:schemeClr val="lt1"/>
                          </a:solidFill>
                          <a:latin typeface="+mn-lt"/>
                          <a:ea typeface="+mn-ea"/>
                          <a:cs typeface="+mn-cs"/>
                        </a:rPr>
                        <a:t>Region</a:t>
                      </a:r>
                      <a:endParaRPr lang="en-GB" dirty="0"/>
                    </a:p>
                  </a:txBody>
                  <a:tcPr/>
                </a:tc>
                <a:tc>
                  <a:txBody>
                    <a:bodyPr/>
                    <a:lstStyle/>
                    <a:p>
                      <a:pPr algn="ctr"/>
                      <a:r>
                        <a:rPr lang="en-GB" sz="1800" b="1" kern="1200" dirty="0" smtClean="0">
                          <a:solidFill>
                            <a:schemeClr val="lt1"/>
                          </a:solidFill>
                          <a:latin typeface="+mn-lt"/>
                          <a:ea typeface="+mn-ea"/>
                          <a:cs typeface="+mn-cs"/>
                        </a:rPr>
                        <a:t>Number of falls saved</a:t>
                      </a:r>
                      <a:endParaRPr lang="en-GB" dirty="0"/>
                    </a:p>
                  </a:txBody>
                  <a:tcPr/>
                </a:tc>
                <a:tc>
                  <a:txBody>
                    <a:bodyPr/>
                    <a:lstStyle/>
                    <a:p>
                      <a:pPr algn="ctr"/>
                      <a:r>
                        <a:rPr lang="en-GB" sz="1800" b="1" kern="1200" dirty="0" smtClean="0">
                          <a:solidFill>
                            <a:schemeClr val="lt1"/>
                          </a:solidFill>
                          <a:latin typeface="+mn-lt"/>
                          <a:ea typeface="+mn-ea"/>
                          <a:cs typeface="+mn-cs"/>
                        </a:rPr>
                        <a:t>Cost Saving (£)</a:t>
                      </a:r>
                      <a:endParaRPr lang="en-GB" dirty="0"/>
                    </a:p>
                  </a:txBody>
                  <a:tcPr/>
                </a:tc>
              </a:tr>
              <a:tr h="382841">
                <a:tc>
                  <a:txBody>
                    <a:bodyPr/>
                    <a:lstStyle/>
                    <a:p>
                      <a:pPr>
                        <a:lnSpc>
                          <a:spcPct val="115000"/>
                        </a:lnSpc>
                        <a:spcAft>
                          <a:spcPts val="0"/>
                        </a:spcAft>
                      </a:pPr>
                      <a:r>
                        <a:rPr lang="en-GB" sz="1600" b="0" dirty="0" smtClean="0">
                          <a:latin typeface="Calibri"/>
                          <a:ea typeface="Calibri"/>
                          <a:cs typeface="Times New Roman"/>
                        </a:rPr>
                        <a:t>NHS Enfield</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839 </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1,235,509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dirty="0" smtClean="0">
                          <a:latin typeface="Calibri"/>
                          <a:ea typeface="Calibri"/>
                          <a:cs typeface="Times New Roman"/>
                        </a:rPr>
                        <a:t>NHS Greenwich</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572 </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835,596 </a:t>
                      </a:r>
                      <a:endParaRPr lang="en-GB" sz="1600" dirty="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dirty="0" smtClean="0">
                          <a:latin typeface="Calibri"/>
                          <a:ea typeface="Calibri"/>
                          <a:cs typeface="Times New Roman"/>
                        </a:rPr>
                        <a:t>NHS Hammersmith</a:t>
                      </a:r>
                      <a:r>
                        <a:rPr lang="en-GB" sz="1600" baseline="0" dirty="0" smtClean="0">
                          <a:latin typeface="Calibri"/>
                          <a:ea typeface="Calibri"/>
                          <a:cs typeface="Times New Roman"/>
                        </a:rPr>
                        <a:t> &amp; Fulham </a:t>
                      </a:r>
                      <a:endParaRPr lang="en-GB" sz="1600" dirty="0">
                        <a:latin typeface="Calibri"/>
                        <a:ea typeface="Calibri"/>
                        <a:cs typeface="Times New Roman"/>
                      </a:endParaRPr>
                    </a:p>
                  </a:txBody>
                  <a:tcPr marL="68580" marR="68580" marT="0" marB="0"/>
                </a:tc>
                <a:tc>
                  <a:txBody>
                    <a:bodyPr/>
                    <a:lstStyle/>
                    <a:p>
                      <a:pPr algn="r"/>
                      <a:r>
                        <a:rPr lang="en-GB" sz="1600" dirty="0" smtClean="0"/>
                        <a:t>349</a:t>
                      </a:r>
                      <a:endParaRPr lang="en-GB" sz="1600" dirty="0"/>
                    </a:p>
                  </a:txBody>
                  <a:tcPr marL="68580" marR="68580" marT="0" marB="0"/>
                </a:tc>
                <a:tc>
                  <a:txBody>
                    <a:bodyPr/>
                    <a:lstStyle/>
                    <a:p>
                      <a:pPr algn="r"/>
                      <a:r>
                        <a:rPr lang="en-GB" sz="1600" dirty="0" smtClean="0"/>
                        <a:t>496,618 </a:t>
                      </a:r>
                      <a:endParaRPr lang="en-GB" sz="1600" dirty="0"/>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Haringey</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472</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666,887</a:t>
                      </a:r>
                      <a:endParaRPr lang="en-GB" sz="1600" dirty="0" smtClean="0">
                        <a:latin typeface="Calibri"/>
                        <a:ea typeface="Calibri"/>
                        <a:cs typeface="Times New Roman"/>
                      </a:endParaRPr>
                    </a:p>
                  </a:txBody>
                  <a:tcPr marL="68580" marR="68580" marT="0" marB="0"/>
                </a:tc>
              </a:tr>
              <a:tr h="3828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b="0" dirty="0" smtClean="0">
                          <a:latin typeface="+mn-lt"/>
                          <a:ea typeface="Calibri"/>
                          <a:cs typeface="Times New Roman"/>
                        </a:rPr>
                        <a:t>NHS Harrow</a:t>
                      </a:r>
                    </a:p>
                  </a:txBody>
                  <a:tcPr marL="68580" marR="68580" marT="0" marB="0"/>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GB" sz="1600" dirty="0" smtClean="0"/>
                        <a:t>733</a:t>
                      </a:r>
                      <a:endParaRPr lang="en-GB" sz="1600" dirty="0" smtClean="0">
                        <a:latin typeface="+mn-lt"/>
                        <a:ea typeface="Calibri"/>
                        <a:cs typeface="Times New Roman"/>
                      </a:endParaRPr>
                    </a:p>
                  </a:txBody>
                  <a:tcPr marL="68580" marR="68580" marT="0" marB="0"/>
                </a:tc>
                <a:tc>
                  <a:txBody>
                    <a:bodyPr/>
                    <a:lstStyle/>
                    <a:p>
                      <a:pPr algn="r">
                        <a:lnSpc>
                          <a:spcPct val="115000"/>
                        </a:lnSpc>
                        <a:spcAft>
                          <a:spcPts val="0"/>
                        </a:spcAft>
                      </a:pPr>
                      <a:r>
                        <a:rPr lang="en-GB" sz="1600" dirty="0" smtClean="0"/>
                        <a:t>1,084,623 </a:t>
                      </a:r>
                      <a:endParaRPr lang="en-GB" sz="1600" dirty="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Havering</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936</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1,412,402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Hillingdon</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770</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1,140,448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Hounslow </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576</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827,029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a:t>
                      </a:r>
                      <a:r>
                        <a:rPr lang="en-GB" sz="1600" b="0" baseline="0" dirty="0" smtClean="0">
                          <a:latin typeface="Calibri"/>
                          <a:ea typeface="Calibri"/>
                          <a:cs typeface="Times New Roman"/>
                        </a:rPr>
                        <a:t> Islington</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383</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546,730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Kingston</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460</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683,050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Lambeth</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494</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712,100 </a:t>
                      </a:r>
                      <a:endParaRPr lang="en-GB" sz="1600" dirty="0" smtClean="0">
                        <a:latin typeface="Calibri"/>
                        <a:ea typeface="Calibri"/>
                        <a:cs typeface="Times New Roman"/>
                      </a:endParaRPr>
                    </a:p>
                  </a:txBody>
                  <a:tcPr marL="68580" marR="68580" marT="0" marB="0"/>
                </a:tc>
              </a:tr>
            </a:tbl>
          </a:graphicData>
        </a:graphic>
      </p:graphicFrame>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Savings </a:t>
            </a:r>
            <a:endParaRPr lang="en-GB" dirty="0"/>
          </a:p>
        </p:txBody>
      </p:sp>
      <p:graphicFrame>
        <p:nvGraphicFramePr>
          <p:cNvPr id="4" name="Content Placeholder 3"/>
          <p:cNvGraphicFramePr>
            <a:graphicFrameLocks noGrp="1"/>
          </p:cNvGraphicFramePr>
          <p:nvPr>
            <p:ph idx="1"/>
          </p:nvPr>
        </p:nvGraphicFramePr>
        <p:xfrm>
          <a:off x="539552" y="1124744"/>
          <a:ext cx="8157591" cy="4666104"/>
        </p:xfrm>
        <a:graphic>
          <a:graphicData uri="http://schemas.openxmlformats.org/drawingml/2006/table">
            <a:tbl>
              <a:tblPr firstRow="1" bandRow="1">
                <a:tableStyleId>{5C22544A-7EE6-4342-B048-85BDC9FD1C3A}</a:tableStyleId>
              </a:tblPr>
              <a:tblGrid>
                <a:gridCol w="2719197"/>
                <a:gridCol w="2719197"/>
                <a:gridCol w="2719197"/>
              </a:tblGrid>
              <a:tr h="454853">
                <a:tc>
                  <a:txBody>
                    <a:bodyPr/>
                    <a:lstStyle/>
                    <a:p>
                      <a:pPr algn="ctr"/>
                      <a:r>
                        <a:rPr lang="en-GB" sz="1800" b="1" kern="1200" dirty="0" smtClean="0">
                          <a:solidFill>
                            <a:schemeClr val="lt1"/>
                          </a:solidFill>
                          <a:latin typeface="+mn-lt"/>
                          <a:ea typeface="+mn-ea"/>
                          <a:cs typeface="+mn-cs"/>
                        </a:rPr>
                        <a:t>Region</a:t>
                      </a:r>
                      <a:endParaRPr lang="en-GB" dirty="0"/>
                    </a:p>
                  </a:txBody>
                  <a:tcPr/>
                </a:tc>
                <a:tc>
                  <a:txBody>
                    <a:bodyPr/>
                    <a:lstStyle/>
                    <a:p>
                      <a:pPr algn="ctr"/>
                      <a:r>
                        <a:rPr lang="en-GB" sz="1800" b="1" kern="1200" dirty="0" smtClean="0">
                          <a:solidFill>
                            <a:schemeClr val="lt1"/>
                          </a:solidFill>
                          <a:latin typeface="+mn-lt"/>
                          <a:ea typeface="+mn-ea"/>
                          <a:cs typeface="+mn-cs"/>
                        </a:rPr>
                        <a:t>Number of falls saved</a:t>
                      </a:r>
                      <a:endParaRPr lang="en-GB" dirty="0"/>
                    </a:p>
                  </a:txBody>
                  <a:tcPr/>
                </a:tc>
                <a:tc>
                  <a:txBody>
                    <a:bodyPr/>
                    <a:lstStyle/>
                    <a:p>
                      <a:pPr algn="ctr"/>
                      <a:r>
                        <a:rPr lang="en-GB" sz="1800" b="1" kern="1200" dirty="0" smtClean="0">
                          <a:solidFill>
                            <a:schemeClr val="lt1"/>
                          </a:solidFill>
                          <a:latin typeface="+mn-lt"/>
                          <a:ea typeface="+mn-ea"/>
                          <a:cs typeface="+mn-cs"/>
                        </a:rPr>
                        <a:t>Cost Saving (£)</a:t>
                      </a:r>
                      <a:endParaRPr lang="en-GB" dirty="0"/>
                    </a:p>
                  </a:txBody>
                  <a:tcPr/>
                </a:tc>
              </a:tr>
              <a:tr h="382841">
                <a:tc>
                  <a:txBody>
                    <a:bodyPr/>
                    <a:lstStyle/>
                    <a:p>
                      <a:pPr>
                        <a:lnSpc>
                          <a:spcPct val="115000"/>
                        </a:lnSpc>
                        <a:spcAft>
                          <a:spcPts val="0"/>
                        </a:spcAft>
                      </a:pPr>
                      <a:r>
                        <a:rPr lang="en-GB" sz="1600" b="0" dirty="0" smtClean="0">
                          <a:latin typeface="Calibri"/>
                          <a:ea typeface="Calibri"/>
                          <a:cs typeface="Times New Roman"/>
                        </a:rPr>
                        <a:t>NHS Lewisham</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570</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836,177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Merton</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510</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751,945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Newham</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437</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619,354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dirty="0" smtClean="0">
                          <a:latin typeface="Calibri"/>
                          <a:ea typeface="Calibri"/>
                          <a:cs typeface="Times New Roman"/>
                        </a:rPr>
                        <a:t>NHS Redbridge</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744</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1,105,762 </a:t>
                      </a:r>
                      <a:endParaRPr lang="en-GB" sz="1600" dirty="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dirty="0" smtClean="0">
                          <a:latin typeface="Calibri"/>
                          <a:ea typeface="Calibri"/>
                          <a:cs typeface="Times New Roman"/>
                        </a:rPr>
                        <a:t>NHS Richmond</a:t>
                      </a:r>
                      <a:endParaRPr lang="en-GB" sz="1600" dirty="0">
                        <a:latin typeface="Calibri"/>
                        <a:ea typeface="Calibri"/>
                        <a:cs typeface="Times New Roman"/>
                      </a:endParaRPr>
                    </a:p>
                  </a:txBody>
                  <a:tcPr marL="68580" marR="68580" marT="0" marB="0"/>
                </a:tc>
                <a:tc>
                  <a:txBody>
                    <a:bodyPr/>
                    <a:lstStyle/>
                    <a:p>
                      <a:pPr algn="r"/>
                      <a:r>
                        <a:rPr lang="en-GB" sz="1600" dirty="0" smtClean="0"/>
                        <a:t>568</a:t>
                      </a:r>
                      <a:endParaRPr lang="en-GB" sz="1600" dirty="0"/>
                    </a:p>
                  </a:txBody>
                  <a:tcPr marL="68580" marR="68580" marT="0" marB="0"/>
                </a:tc>
                <a:tc>
                  <a:txBody>
                    <a:bodyPr/>
                    <a:lstStyle/>
                    <a:p>
                      <a:pPr algn="r"/>
                      <a:r>
                        <a:rPr lang="en-GB" sz="1600" dirty="0" smtClean="0"/>
                        <a:t>836,099 </a:t>
                      </a:r>
                      <a:endParaRPr lang="en-GB" sz="1600" dirty="0"/>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Southwark</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482</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694,287 </a:t>
                      </a:r>
                      <a:endParaRPr lang="en-GB" sz="1600" dirty="0" smtClean="0">
                        <a:latin typeface="Calibri"/>
                        <a:ea typeface="Calibri"/>
                        <a:cs typeface="Times New Roman"/>
                      </a:endParaRPr>
                    </a:p>
                  </a:txBody>
                  <a:tcPr marL="68580" marR="68580" marT="0" marB="0"/>
                </a:tc>
              </a:tr>
              <a:tr h="3828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b="0" dirty="0" smtClean="0">
                          <a:latin typeface="+mn-lt"/>
                          <a:ea typeface="Calibri"/>
                          <a:cs typeface="Times New Roman"/>
                        </a:rPr>
                        <a:t>NHS Sutton</a:t>
                      </a:r>
                    </a:p>
                  </a:txBody>
                  <a:tcPr marL="68580" marR="68580" marT="0" marB="0"/>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GB" sz="1600" dirty="0" smtClean="0"/>
                        <a:t>605 </a:t>
                      </a:r>
                      <a:endParaRPr lang="en-GB" sz="1600" dirty="0" smtClean="0">
                        <a:latin typeface="+mn-lt"/>
                        <a:ea typeface="Calibri"/>
                        <a:cs typeface="Times New Roman"/>
                      </a:endParaRPr>
                    </a:p>
                  </a:txBody>
                  <a:tcPr marL="68580" marR="68580" marT="0" marB="0"/>
                </a:tc>
                <a:tc>
                  <a:txBody>
                    <a:bodyPr/>
                    <a:lstStyle/>
                    <a:p>
                      <a:pPr algn="r">
                        <a:lnSpc>
                          <a:spcPct val="115000"/>
                        </a:lnSpc>
                        <a:spcAft>
                          <a:spcPts val="0"/>
                        </a:spcAft>
                      </a:pPr>
                      <a:r>
                        <a:rPr lang="en-GB" sz="1600" dirty="0" smtClean="0"/>
                        <a:t>896,857 </a:t>
                      </a:r>
                      <a:endParaRPr lang="en-GB" sz="1600" dirty="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Tower Hamlets</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335</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488,489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Waltham Forest</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560</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820,388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a:t>
                      </a:r>
                      <a:r>
                        <a:rPr lang="en-GB" sz="1600" b="0" dirty="0" err="1" smtClean="0">
                          <a:latin typeface="Calibri"/>
                          <a:ea typeface="Calibri"/>
                          <a:cs typeface="Times New Roman"/>
                        </a:rPr>
                        <a:t>Wandsworth</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585</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847,358 </a:t>
                      </a:r>
                      <a:endParaRPr lang="en-GB" sz="1600" dirty="0" smtClean="0">
                        <a:latin typeface="Calibri"/>
                        <a:ea typeface="Calibri"/>
                        <a:cs typeface="Times New Roman"/>
                      </a:endParaRPr>
                    </a:p>
                  </a:txBody>
                  <a:tcPr marL="68580" marR="68580" marT="0" marB="0"/>
                </a:tc>
              </a:tr>
              <a:tr h="382841">
                <a:tc>
                  <a:txBody>
                    <a:bodyPr/>
                    <a:lstStyle/>
                    <a:p>
                      <a:pPr>
                        <a:lnSpc>
                          <a:spcPct val="115000"/>
                        </a:lnSpc>
                        <a:spcAft>
                          <a:spcPts val="0"/>
                        </a:spcAft>
                      </a:pPr>
                      <a:r>
                        <a:rPr lang="en-GB" sz="1600" b="0" dirty="0" smtClean="0">
                          <a:latin typeface="Calibri"/>
                          <a:ea typeface="Calibri"/>
                          <a:cs typeface="Times New Roman"/>
                        </a:rPr>
                        <a:t>NHS West London</a:t>
                      </a:r>
                      <a:endParaRPr lang="en-GB" sz="1600" b="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520</a:t>
                      </a:r>
                      <a:endParaRPr lang="en-GB" sz="1600" dirty="0">
                        <a:latin typeface="Calibri"/>
                        <a:ea typeface="Calibri"/>
                        <a:cs typeface="Times New Roman"/>
                      </a:endParaRPr>
                    </a:p>
                  </a:txBody>
                  <a:tcPr marL="68580" marR="68580" marT="0" marB="0"/>
                </a:tc>
                <a:tc>
                  <a:txBody>
                    <a:bodyPr/>
                    <a:lstStyle/>
                    <a:p>
                      <a:pPr algn="r">
                        <a:lnSpc>
                          <a:spcPct val="115000"/>
                        </a:lnSpc>
                        <a:spcAft>
                          <a:spcPts val="0"/>
                        </a:spcAft>
                      </a:pPr>
                      <a:r>
                        <a:rPr lang="en-GB" sz="1600" dirty="0" smtClean="0"/>
                        <a:t>731,127 </a:t>
                      </a:r>
                      <a:endParaRPr lang="en-GB" sz="1600" dirty="0" smtClean="0">
                        <a:latin typeface="Calibri"/>
                        <a:ea typeface="Calibri"/>
                        <a:cs typeface="Times New Roman"/>
                      </a:endParaRPr>
                    </a:p>
                  </a:txBody>
                  <a:tcPr marL="68580" marR="68580" marT="0" marB="0"/>
                </a:tc>
              </a:tr>
            </a:tbl>
          </a:graphicData>
        </a:graphic>
      </p:graphicFrame>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906" t="19724" r="15635" b="8681"/>
          <a:stretch>
            <a:fillRect/>
          </a:stretch>
        </p:blipFill>
        <p:spPr bwMode="auto">
          <a:xfrm>
            <a:off x="251520" y="404664"/>
            <a:ext cx="8602556" cy="6048672"/>
          </a:xfrm>
          <a:prstGeom prst="rect">
            <a:avLst/>
          </a:prstGeom>
          <a:noFill/>
          <a:ln w="9525">
            <a:noFill/>
            <a:miter lim="800000"/>
            <a:headEnd/>
            <a:tailEnd/>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cstate="print"/>
          <a:srcRect l="2907" t="18133" r="16713" b="11863"/>
          <a:stretch>
            <a:fillRect/>
          </a:stretch>
        </p:blipFill>
        <p:spPr bwMode="auto">
          <a:xfrm>
            <a:off x="179512" y="260648"/>
            <a:ext cx="8712968" cy="6113051"/>
          </a:xfrm>
          <a:prstGeom prst="rect">
            <a:avLst/>
          </a:prstGeom>
          <a:noFill/>
          <a:ln w="9525">
            <a:noFill/>
            <a:miter lim="800000"/>
            <a:headEnd/>
            <a:tailEnd/>
          </a:ln>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2906" t="18133" r="19016" b="10272"/>
          <a:stretch>
            <a:fillRect/>
          </a:stretch>
        </p:blipFill>
        <p:spPr bwMode="auto">
          <a:xfrm>
            <a:off x="467544" y="446354"/>
            <a:ext cx="8136904" cy="5969084"/>
          </a:xfrm>
          <a:prstGeom prst="rect">
            <a:avLst/>
          </a:prstGeom>
          <a:noFill/>
          <a:ln w="9525">
            <a:noFill/>
            <a:miter lim="800000"/>
            <a:headEnd/>
            <a:tailEnd/>
          </a:ln>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use (1) </a:t>
            </a:r>
            <a:endParaRPr lang="en-GB" dirty="0"/>
          </a:p>
        </p:txBody>
      </p:sp>
      <p:sp>
        <p:nvSpPr>
          <p:cNvPr id="3" name="Content Placeholder 2"/>
          <p:cNvSpPr>
            <a:spLocks noGrp="1"/>
          </p:cNvSpPr>
          <p:nvPr>
            <p:ph idx="1"/>
          </p:nvPr>
        </p:nvSpPr>
        <p:spPr/>
        <p:txBody>
          <a:bodyPr/>
          <a:lstStyle/>
          <a:p>
            <a:r>
              <a:rPr lang="en-GB" dirty="0" smtClean="0"/>
              <a:t>NHS Lambeth and Southwark CCG</a:t>
            </a:r>
          </a:p>
          <a:p>
            <a:r>
              <a:rPr lang="en-GB" dirty="0" smtClean="0"/>
              <a:t>Business case for fast track falls service </a:t>
            </a:r>
          </a:p>
          <a:p>
            <a:r>
              <a:rPr lang="en-GB" dirty="0" smtClean="0"/>
              <a:t>Use of band 4’s for telephone triage into group classes or individual assessment</a:t>
            </a:r>
          </a:p>
          <a:p>
            <a:r>
              <a:rPr lang="en-GB" dirty="0" smtClean="0"/>
              <a:t>Used data from Falls Model in business case </a:t>
            </a:r>
          </a:p>
          <a:p>
            <a:r>
              <a:rPr lang="en-GB" dirty="0" smtClean="0"/>
              <a:t>Awarded £290,000 of funding on basis of data from model used in business case </a:t>
            </a:r>
            <a:endParaRPr lang="en-GB"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GB" dirty="0" smtClean="0"/>
          </a:p>
          <a:p>
            <a:r>
              <a:rPr lang="en-GB" dirty="0" smtClean="0"/>
              <a:t>CCG data </a:t>
            </a:r>
          </a:p>
          <a:p>
            <a:pPr marL="0" indent="0">
              <a:buNone/>
            </a:pPr>
            <a:endParaRPr lang="en-GB" dirty="0" smtClean="0"/>
          </a:p>
          <a:p>
            <a:r>
              <a:rPr lang="en-GB" dirty="0" smtClean="0"/>
              <a:t>Public health profiles </a:t>
            </a:r>
          </a:p>
          <a:p>
            <a:endParaRPr lang="en-GB" dirty="0"/>
          </a:p>
          <a:p>
            <a:r>
              <a:rPr lang="en-GB" dirty="0" smtClean="0"/>
              <a:t>How many of you have seen/ used them? </a:t>
            </a:r>
          </a:p>
          <a:p>
            <a:endParaRPr lang="en-GB" dirty="0"/>
          </a:p>
          <a:p>
            <a:pPr marL="0" indent="0">
              <a:buNone/>
            </a:pPr>
            <a:r>
              <a:rPr lang="en-GB" dirty="0" smtClean="0"/>
              <a:t> </a:t>
            </a:r>
            <a:endParaRPr lang="en-GB" dirty="0"/>
          </a:p>
          <a:p>
            <a:endParaRPr lang="en-GB" dirty="0"/>
          </a:p>
        </p:txBody>
      </p:sp>
      <p:sp>
        <p:nvSpPr>
          <p:cNvPr id="5" name="Title 1"/>
          <p:cNvSpPr>
            <a:spLocks noGrp="1"/>
          </p:cNvSpPr>
          <p:nvPr>
            <p:ph type="title"/>
          </p:nvPr>
        </p:nvSpPr>
        <p:spPr>
          <a:xfrm>
            <a:off x="444407" y="457200"/>
            <a:ext cx="8229600" cy="1143000"/>
          </a:xfrm>
        </p:spPr>
        <p:txBody>
          <a:bodyPr anchor="t">
            <a:normAutofit fontScale="90000"/>
          </a:bodyPr>
          <a:lstStyle/>
          <a:p>
            <a:r>
              <a:rPr lang="en-GB" dirty="0" smtClean="0"/>
              <a:t>Where</a:t>
            </a:r>
            <a:r>
              <a:rPr lang="en-GB" baseline="0" dirty="0" smtClean="0"/>
              <a:t> </a:t>
            </a:r>
            <a:r>
              <a:rPr lang="en-GB" dirty="0"/>
              <a:t>do you get your population data from?</a:t>
            </a:r>
          </a:p>
        </p:txBody>
      </p:sp>
    </p:spTree>
    <p:extLst>
      <p:ext uri="{BB962C8B-B14F-4D97-AF65-F5344CB8AC3E}">
        <p14:creationId xmlns:p14="http://schemas.microsoft.com/office/powerpoint/2010/main" val="95194415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use (2)</a:t>
            </a:r>
            <a:endParaRPr lang="en-GB" dirty="0"/>
          </a:p>
        </p:txBody>
      </p:sp>
      <p:sp>
        <p:nvSpPr>
          <p:cNvPr id="3" name="Content Placeholder 2"/>
          <p:cNvSpPr>
            <a:spLocks noGrp="1"/>
          </p:cNvSpPr>
          <p:nvPr>
            <p:ph idx="1"/>
          </p:nvPr>
        </p:nvSpPr>
        <p:spPr/>
        <p:txBody>
          <a:bodyPr>
            <a:normAutofit/>
          </a:bodyPr>
          <a:lstStyle/>
          <a:p>
            <a:r>
              <a:rPr lang="en-GB" dirty="0" smtClean="0"/>
              <a:t>NHS Gloucester CCG</a:t>
            </a:r>
          </a:p>
          <a:p>
            <a:r>
              <a:rPr lang="en-GB" dirty="0" smtClean="0"/>
              <a:t>Business case for integrated falls services</a:t>
            </a:r>
          </a:p>
          <a:p>
            <a:r>
              <a:rPr lang="en-GB" dirty="0" smtClean="0"/>
              <a:t>Brought all services together to create a multi-professional service </a:t>
            </a:r>
          </a:p>
          <a:p>
            <a:r>
              <a:rPr lang="en-GB" dirty="0" smtClean="0"/>
              <a:t>Signposted to other services </a:t>
            </a:r>
          </a:p>
          <a:p>
            <a:r>
              <a:rPr lang="en-GB" dirty="0" smtClean="0"/>
              <a:t>‘Plan on a Page’ initiative</a:t>
            </a:r>
          </a:p>
          <a:p>
            <a:endParaRPr lang="en-GB" dirty="0" smtClean="0"/>
          </a:p>
        </p:txBody>
      </p:sp>
    </p:spTree>
    <p:extLst>
      <p:ext uri="{BB962C8B-B14F-4D97-AF65-F5344CB8AC3E}">
        <p14:creationId xmlns:p14="http://schemas.microsoft.com/office/powerpoint/2010/main" val="333495058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a:t>
            </a:r>
            <a:r>
              <a:rPr lang="en-GB" baseline="0" dirty="0" smtClean="0"/>
              <a:t> </a:t>
            </a:r>
            <a:r>
              <a:rPr lang="en-GB" dirty="0" smtClean="0"/>
              <a:t>Exercise </a:t>
            </a:r>
            <a:endParaRPr lang="en-GB" dirty="0"/>
          </a:p>
        </p:txBody>
      </p:sp>
      <p:sp>
        <p:nvSpPr>
          <p:cNvPr id="3" name="Content Placeholder 2"/>
          <p:cNvSpPr>
            <a:spLocks noGrp="1"/>
          </p:cNvSpPr>
          <p:nvPr>
            <p:ph idx="1"/>
          </p:nvPr>
        </p:nvSpPr>
        <p:spPr/>
        <p:txBody>
          <a:bodyPr>
            <a:normAutofit/>
          </a:bodyPr>
          <a:lstStyle/>
          <a:p>
            <a:r>
              <a:rPr lang="en-GB" dirty="0" smtClean="0"/>
              <a:t>3 examples of population data </a:t>
            </a:r>
          </a:p>
          <a:p>
            <a:r>
              <a:rPr lang="en-GB" dirty="0" smtClean="0"/>
              <a:t>Using template document provided briefly describe how you could use the data provided to meet the needs of this population</a:t>
            </a:r>
          </a:p>
          <a:p>
            <a:r>
              <a:rPr lang="en-GB" dirty="0" smtClean="0"/>
              <a:t>Be prepared to feedback a few ideas</a:t>
            </a:r>
          </a:p>
        </p:txBody>
      </p:sp>
    </p:spTree>
    <p:extLst>
      <p:ext uri="{BB962C8B-B14F-4D97-AF65-F5344CB8AC3E}">
        <p14:creationId xmlns:p14="http://schemas.microsoft.com/office/powerpoint/2010/main" val="86021682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6561" t="12692" r="37927" b="4682"/>
          <a:stretch/>
        </p:blipFill>
        <p:spPr>
          <a:xfrm>
            <a:off x="2123728" y="332656"/>
            <a:ext cx="4320480" cy="6274983"/>
          </a:xfrm>
          <a:prstGeom prst="rect">
            <a:avLst/>
          </a:prstGeom>
          <a:ln>
            <a:solidFill>
              <a:schemeClr val="accent1"/>
            </a:solidFill>
          </a:ln>
        </p:spPr>
      </p:pic>
    </p:spTree>
    <p:extLst>
      <p:ext uri="{BB962C8B-B14F-4D97-AF65-F5344CB8AC3E}">
        <p14:creationId xmlns:p14="http://schemas.microsoft.com/office/powerpoint/2010/main" val="167333145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6907" t="13360" r="37272" b="3907"/>
          <a:stretch/>
        </p:blipFill>
        <p:spPr>
          <a:xfrm>
            <a:off x="1979712" y="132634"/>
            <a:ext cx="4536504" cy="6552730"/>
          </a:xfrm>
          <a:prstGeom prst="rect">
            <a:avLst/>
          </a:prstGeom>
          <a:ln>
            <a:solidFill>
              <a:schemeClr val="accent1"/>
            </a:solidFill>
          </a:ln>
        </p:spPr>
      </p:pic>
    </p:spTree>
    <p:extLst>
      <p:ext uri="{BB962C8B-B14F-4D97-AF65-F5344CB8AC3E}">
        <p14:creationId xmlns:p14="http://schemas.microsoft.com/office/powerpoint/2010/main" val="230674131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4362" t="13360" r="33454" b="3907"/>
          <a:stretch/>
        </p:blipFill>
        <p:spPr>
          <a:xfrm>
            <a:off x="1835696" y="260648"/>
            <a:ext cx="5040560" cy="6392905"/>
          </a:xfrm>
          <a:prstGeom prst="rect">
            <a:avLst/>
          </a:prstGeom>
          <a:ln>
            <a:solidFill>
              <a:schemeClr val="accent1"/>
            </a:solidFill>
          </a:ln>
        </p:spPr>
      </p:pic>
    </p:spTree>
    <p:extLst>
      <p:ext uri="{BB962C8B-B14F-4D97-AF65-F5344CB8AC3E}">
        <p14:creationId xmlns:p14="http://schemas.microsoft.com/office/powerpoint/2010/main" val="33323719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4362" t="13361" r="34727" b="5499"/>
          <a:stretch/>
        </p:blipFill>
        <p:spPr>
          <a:xfrm>
            <a:off x="1835696" y="116632"/>
            <a:ext cx="5040560" cy="6426716"/>
          </a:xfrm>
          <a:prstGeom prst="rect">
            <a:avLst/>
          </a:prstGeom>
          <a:ln>
            <a:solidFill>
              <a:schemeClr val="accent1"/>
            </a:solidFill>
          </a:ln>
        </p:spPr>
      </p:pic>
    </p:spTree>
    <p:extLst>
      <p:ext uri="{BB962C8B-B14F-4D97-AF65-F5344CB8AC3E}">
        <p14:creationId xmlns:p14="http://schemas.microsoft.com/office/powerpoint/2010/main" val="227657274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4361" t="11770" r="36871" b="4411"/>
          <a:stretch/>
        </p:blipFill>
        <p:spPr>
          <a:xfrm>
            <a:off x="2123728" y="152636"/>
            <a:ext cx="4680520" cy="6435715"/>
          </a:xfrm>
          <a:prstGeom prst="rect">
            <a:avLst/>
          </a:prstGeom>
          <a:ln>
            <a:solidFill>
              <a:schemeClr val="accent1"/>
            </a:solidFill>
          </a:ln>
        </p:spPr>
      </p:pic>
    </p:spTree>
    <p:extLst>
      <p:ext uri="{BB962C8B-B14F-4D97-AF65-F5344CB8AC3E}">
        <p14:creationId xmlns:p14="http://schemas.microsoft.com/office/powerpoint/2010/main" val="72560808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dirty="0" smtClean="0"/>
          </a:p>
          <a:p>
            <a:pPr marL="0" indent="0">
              <a:buNone/>
            </a:pPr>
            <a:r>
              <a:rPr lang="en-GB" sz="4400" b="1" dirty="0" smtClean="0"/>
              <a:t>If your service was located in this CCG what could you be focusing on? </a:t>
            </a:r>
            <a:endParaRPr lang="en-GB" sz="4400" b="1" dirty="0"/>
          </a:p>
        </p:txBody>
      </p:sp>
    </p:spTree>
    <p:extLst>
      <p:ext uri="{BB962C8B-B14F-4D97-AF65-F5344CB8AC3E}">
        <p14:creationId xmlns:p14="http://schemas.microsoft.com/office/powerpoint/2010/main" val="1309823899"/>
      </p:ext>
    </p:extLst>
  </p:cSld>
  <p:clrMapOvr>
    <a:masterClrMapping/>
  </p:clrMapOvr>
  <p:transition spd="med">
    <p:fade/>
  </p:transition>
</p:sld>
</file>

<file path=ppt/theme/theme1.xml><?xml version="1.0" encoding="utf-8"?>
<a:theme xmlns:a="http://schemas.openxmlformats.org/drawingml/2006/main" name="CSP CORPORATE H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CSP CORPORATE HF</Template>
  <TotalTime>11225</TotalTime>
  <Words>1559</Words>
  <Application>Microsoft Office PowerPoint</Application>
  <PresentationFormat>On-screen Show (4:3)</PresentationFormat>
  <Paragraphs>256</Paragraphs>
  <Slides>31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Bold</vt:lpstr>
      <vt:lpstr>Calibri</vt:lpstr>
      <vt:lpstr>Times New Roman</vt:lpstr>
      <vt:lpstr>CSP CORPORATE HF</vt:lpstr>
      <vt:lpstr>Using Population Data</vt:lpstr>
      <vt:lpstr>Who is your population?</vt:lpstr>
      <vt:lpstr>Where do you get your population data from?</vt:lpstr>
      <vt:lpstr>PowerPoint Presentation</vt:lpstr>
      <vt:lpstr>PowerPoint Presentation</vt:lpstr>
      <vt:lpstr>PowerPoint Presentation</vt:lpstr>
      <vt:lpstr>PowerPoint Presentation</vt:lpstr>
      <vt:lpstr>PowerPoint Presentation</vt:lpstr>
      <vt:lpstr>PowerPoint Presentation</vt:lpstr>
      <vt:lpstr>How to use population data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Purpose</vt:lpstr>
      <vt:lpstr>Urgently Needed</vt:lpstr>
      <vt:lpstr>Cost-Effective</vt:lpstr>
      <vt:lpstr>Savings </vt:lpstr>
      <vt:lpstr>Savings </vt:lpstr>
      <vt:lpstr>Savings </vt:lpstr>
      <vt:lpstr>PowerPoint Presentation</vt:lpstr>
      <vt:lpstr>PowerPoint Presentation</vt:lpstr>
      <vt:lpstr>PowerPoint Presentation</vt:lpstr>
      <vt:lpstr>Example of use (1) </vt:lpstr>
      <vt:lpstr>Example of use (2)</vt:lpstr>
      <vt:lpstr>Final Exercise </vt:lpstr>
    </vt:vector>
  </TitlesOfParts>
  <Company>The Chartered Society of Physiotherapy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Ruth Ten Hove</dc:creator>
  <cp:lastModifiedBy>CSP Regions</cp:lastModifiedBy>
  <cp:revision>1086</cp:revision>
  <dcterms:created xsi:type="dcterms:W3CDTF">2014-10-01T10:34:30Z</dcterms:created>
  <dcterms:modified xsi:type="dcterms:W3CDTF">2016-02-15T18:06:55Z</dcterms:modified>
</cp:coreProperties>
</file>